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9" r:id="rId3"/>
    <p:sldId id="261" r:id="rId4"/>
    <p:sldId id="344" r:id="rId5"/>
    <p:sldId id="302" r:id="rId6"/>
    <p:sldId id="347" r:id="rId7"/>
    <p:sldId id="348" r:id="rId8"/>
    <p:sldId id="352" r:id="rId9"/>
    <p:sldId id="326" r:id="rId10"/>
    <p:sldId id="355" r:id="rId11"/>
    <p:sldId id="329" r:id="rId12"/>
    <p:sldId id="357" r:id="rId13"/>
    <p:sldId id="361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B7"/>
    <a:srgbClr val="4A3D60"/>
    <a:srgbClr val="5D8324"/>
    <a:srgbClr val="EB731E"/>
    <a:srgbClr val="626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76" autoAdjust="0"/>
    <p:restoredTop sz="63978" autoAdjust="0"/>
  </p:normalViewPr>
  <p:slideViewPr>
    <p:cSldViewPr snapToGrid="0">
      <p:cViewPr>
        <p:scale>
          <a:sx n="100" d="100"/>
          <a:sy n="100" d="100"/>
        </p:scale>
        <p:origin x="-217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4B44B-6D9B-AD4F-9321-BDFCD0F39BF1}" type="datetimeFigureOut">
              <a:rPr lang="fr-FR" smtClean="0"/>
              <a:pPr/>
              <a:t>03/11/15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3075C-6F04-9B47-947F-7AFA887ED83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09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792C5-C529-C544-9FF8-A697E7747613}" type="datetimeFigureOut">
              <a:rPr lang="fr-FR" smtClean="0"/>
              <a:pPr/>
              <a:t>03/11/15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38403-2DAA-C145-9425-6D958096BEA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6920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447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11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11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11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11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82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60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60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07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07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07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607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1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7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7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7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7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slide" Target="../slides/slide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3.xml"/><Relationship Id="rId4" Type="http://schemas.openxmlformats.org/officeDocument/2006/relationships/slide" Target="../slides/slide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1_COUV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824"/>
            <a:ext cx="9139772" cy="68563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90800" y="149926"/>
            <a:ext cx="6405467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4559300" y="1790700"/>
            <a:ext cx="4437063" cy="369411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pic>
        <p:nvPicPr>
          <p:cNvPr id="157697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47827" y="5954258"/>
            <a:ext cx="1632249" cy="86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8" cy="6857998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67236" y="1102395"/>
            <a:ext cx="7919564" cy="5023768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rId3" action="ppaction://hlinksldjump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95C9EA02-90AF-4619-B2D9-5E0ED90B2046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3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54008" y="1966673"/>
            <a:ext cx="4153658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Titre 11"/>
          <p:cNvSpPr>
            <a:spLocks noGrp="1"/>
          </p:cNvSpPr>
          <p:nvPr>
            <p:ph type="title"/>
          </p:nvPr>
        </p:nvSpPr>
        <p:spPr>
          <a:xfrm>
            <a:off x="754008" y="1102395"/>
            <a:ext cx="8277280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0073B7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5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966913"/>
            <a:ext cx="4123622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rId3" action="ppaction://hlinksldjump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4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7D101C3B-E5E6-4231-BAFC-B5AE8B67DEF1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767236" y="1102395"/>
            <a:ext cx="4140430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102395"/>
            <a:ext cx="4123622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rId3" action="ppaction://hlinksldjump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0C5E83C-9F78-497B-8C0B-E8F774F4332F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EB731E"/>
              </a:buClr>
              <a:buFont typeface="+mj-lt"/>
              <a:buAutoNum type="arabicPeriod"/>
              <a:defRPr sz="1500" b="1">
                <a:solidFill>
                  <a:srgbClr val="EB731E"/>
                </a:solidFill>
              </a:defRPr>
            </a:lvl1pPr>
            <a:lvl2pPr marL="800100" indent="-342900">
              <a:buClr>
                <a:srgbClr val="EB731E"/>
              </a:buClr>
              <a:buFont typeface="+mj-lt"/>
              <a:buAutoNum type="arabicPeriod"/>
              <a:defRPr sz="1400">
                <a:solidFill>
                  <a:srgbClr val="EB731E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rId3" action="ppaction://hlinksldjump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4" action="ppaction://hlinksldjump"/>
          </p:cNvPr>
          <p:cNvSpPr txBox="1"/>
          <p:nvPr userDrawn="1"/>
        </p:nvSpPr>
        <p:spPr>
          <a:xfrm>
            <a:off x="0" y="0"/>
            <a:ext cx="3267368" cy="9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C63CB102-0D4E-4F38-8D02-79CE0CF09D00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54008" y="1966673"/>
            <a:ext cx="7932792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754008" y="1102395"/>
            <a:ext cx="7932792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EB731E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01F4CD88-A5E8-404E-B9D1-9EE9590A8BE0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0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54008" y="1102395"/>
            <a:ext cx="7932792" cy="50237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rId3" action="ppaction://hlinksldjump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4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4D12830C-7344-4C62-A845-A8ADACC9F5D2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93691" y="1966673"/>
            <a:ext cx="4113975" cy="41594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793692" y="1102395"/>
            <a:ext cx="8237595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EB731E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966913"/>
            <a:ext cx="4123622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C73B0540-13C5-41C9-8620-471056F27D6D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20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1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7" y="1648"/>
            <a:ext cx="9139772" cy="6856352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80464" y="1102395"/>
            <a:ext cx="4127202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102395"/>
            <a:ext cx="4123622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61E8A19E-DA05-4B75-9886-171A4580FB1B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0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7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4A3D60"/>
              </a:buClr>
              <a:buFont typeface="+mj-lt"/>
              <a:buAutoNum type="arabicPeriod"/>
              <a:defRPr sz="1500" b="1">
                <a:solidFill>
                  <a:srgbClr val="4A3D60"/>
                </a:solidFill>
              </a:defRPr>
            </a:lvl1pPr>
            <a:lvl2pPr marL="800100" indent="-342900">
              <a:buClr>
                <a:srgbClr val="4A3D60"/>
              </a:buClr>
              <a:buFont typeface="+mj-lt"/>
              <a:buAutoNum type="arabicPeriod"/>
              <a:defRPr sz="1400">
                <a:solidFill>
                  <a:srgbClr val="4A3D6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4" action="ppaction://hlinksldjump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5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6EB59D41-3937-40EA-AEF4-04D5A0738CFF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599" y="1966673"/>
            <a:ext cx="7696200" cy="4159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" action="ppaction://noaction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5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5857729B-9C16-40B3-825F-6C0D93D844E5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0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oncession2-copi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7696200" cy="4159490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5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7696199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4" action="ppaction://hlinksldjump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5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72A9E02-C1E5-4349-AF7E-3216CC2432CF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9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4009663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8040687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966913"/>
            <a:ext cx="4031025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 anchor="t"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5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1358734C-95E8-4BBD-8383-32AAB4223AB4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20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1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8" y="824"/>
            <a:ext cx="9139772" cy="6856351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4009663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102395"/>
            <a:ext cx="4031025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" action="ppaction://noaction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5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1163221-8FBC-4913-8A2A-72E20F57EDAA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&lt;Désignation de l'autorité concédante&gt; 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0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11-do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9" cy="6857999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99105" y="5960745"/>
            <a:ext cx="1538240" cy="81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 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bIns="0">
            <a:normAutofit/>
          </a:bodyPr>
          <a:lstStyle>
            <a:lvl1pPr>
              <a:buFont typeface="+mj-lt"/>
              <a:buAutoNum type="arabicPeriod"/>
              <a:defRPr sz="1500" b="1">
                <a:solidFill>
                  <a:srgbClr val="4A3D60"/>
                </a:solidFill>
              </a:defRPr>
            </a:lvl1pPr>
            <a:lvl2pPr marL="800100" indent="-342900">
              <a:buFont typeface="+mj-lt"/>
              <a:buAutoNum type="arabicPeriod"/>
              <a:defRPr sz="1400">
                <a:solidFill>
                  <a:srgbClr val="4A3D6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hlinkClick r:id="rId3" action="ppaction://hlinksldjump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>
            <a:hlinkClick r:id="rId4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>
            <a:hlinkClick r:id="" action="ppaction://noaction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hlinkClick r:id="rId5" action="ppaction://hlinksldjump"/>
          </p:cNvPr>
          <p:cNvSpPr txBox="1"/>
          <p:nvPr userDrawn="1"/>
        </p:nvSpPr>
        <p:spPr>
          <a:xfrm>
            <a:off x="1015" y="0"/>
            <a:ext cx="1931319" cy="71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7696200" cy="4159490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ZoneTexte 19">
            <a:hlinkClick r:id="rId3" action="ppaction://hlinksldjump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4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2" name="ZoneTexte 21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ZoneTexte 23">
            <a:hlinkClick r:id="rId3" action="ppaction://hlinksldjump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5" name="ZoneTexte 24">
            <a:hlinkClick r:id="rId4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>
            <a:hlinkClick r:id="" action="ppaction://noaction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7" name="ZoneTexte 26">
            <a:hlinkClick r:id="rId5" action="ppaction://hlinksldjump"/>
          </p:cNvPr>
          <p:cNvSpPr txBox="1"/>
          <p:nvPr userDrawn="1"/>
        </p:nvSpPr>
        <p:spPr>
          <a:xfrm>
            <a:off x="1015" y="0"/>
            <a:ext cx="1931319" cy="71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sp>
        <p:nvSpPr>
          <p:cNvPr id="15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6" y="0"/>
            <a:ext cx="9141968" cy="6857999"/>
          </a:xfrm>
          <a:prstGeom prst="rect">
            <a:avLst/>
          </a:prstGeom>
        </p:spPr>
      </p:pic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7696199" cy="5023768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ZoneTexte 9">
            <a:hlinkClick r:id="rId3" action="ppaction://hlinksldjump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4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5" action="ppaction://hlinksldjump"/>
          </p:cNvPr>
          <p:cNvSpPr txBox="1"/>
          <p:nvPr userDrawn="1"/>
        </p:nvSpPr>
        <p:spPr>
          <a:xfrm>
            <a:off x="0" y="0"/>
            <a:ext cx="1931319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3" action="ppaction://hlinksldjump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4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" action="ppaction://noaction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5" action="ppaction://hlinksldjump"/>
          </p:cNvPr>
          <p:cNvSpPr txBox="1"/>
          <p:nvPr userDrawn="1"/>
        </p:nvSpPr>
        <p:spPr>
          <a:xfrm>
            <a:off x="1015" y="0"/>
            <a:ext cx="1931319" cy="75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2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sp>
        <p:nvSpPr>
          <p:cNvPr id="2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23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990599" y="1966673"/>
            <a:ext cx="4036121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8040687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6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26720" y="1966913"/>
            <a:ext cx="4004568" cy="41592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rId3" action="ppaction://hlinksldjump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4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5" action="ppaction://hlinksldjump"/>
          </p:cNvPr>
          <p:cNvSpPr txBox="1"/>
          <p:nvPr userDrawn="1"/>
        </p:nvSpPr>
        <p:spPr>
          <a:xfrm>
            <a:off x="0" y="0"/>
            <a:ext cx="1931319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4009663" cy="50237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7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102395"/>
            <a:ext cx="4031025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rId3" action="ppaction://hlinksldjump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4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5" action="ppaction://hlinksldjump"/>
          </p:cNvPr>
          <p:cNvSpPr txBox="1"/>
          <p:nvPr userDrawn="1"/>
        </p:nvSpPr>
        <p:spPr>
          <a:xfrm>
            <a:off x="0" y="0"/>
            <a:ext cx="1931319" cy="75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sp>
        <p:nvSpPr>
          <p:cNvPr id="15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 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9"/>
          </a:xfrm>
          <a:prstGeom prst="rect">
            <a:avLst/>
          </a:prstGeom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rIns="0"/>
          <a:lstStyle>
            <a:lvl1pPr>
              <a:buFont typeface="+mj-lt"/>
              <a:buAutoNum type="arabicPeriod"/>
              <a:defRPr sz="1500" b="1">
                <a:solidFill>
                  <a:srgbClr val="0073B7"/>
                </a:solidFill>
              </a:defRPr>
            </a:lvl1pPr>
            <a:lvl2pPr marL="800100" indent="-342900">
              <a:buFont typeface="+mj-lt"/>
              <a:buAutoNum type="arabicPeriod"/>
              <a:defRPr sz="1400">
                <a:solidFill>
                  <a:srgbClr val="0073B7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07-07-2015</a:t>
            </a:r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dirty="0" smtClean="0"/>
              <a:t>&lt;SDED&gt; </a:t>
            </a:r>
            <a:endParaRPr lang="fr-FR" dirty="0"/>
          </a:p>
        </p:txBody>
      </p:sp>
      <p:pic>
        <p:nvPicPr>
          <p:cNvPr id="14" name="Picture 1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01094" y="1966673"/>
            <a:ext cx="7985705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5D8324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0" name="Titre 11"/>
          <p:cNvSpPr>
            <a:spLocks noGrp="1"/>
          </p:cNvSpPr>
          <p:nvPr>
            <p:ph type="title"/>
          </p:nvPr>
        </p:nvSpPr>
        <p:spPr>
          <a:xfrm>
            <a:off x="701094" y="1102395"/>
            <a:ext cx="7985706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0073B7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5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3B5BA3A-FDCF-4DEF-AC8B-317CCDA2FFF4}" type="datetime3">
              <a:rPr lang="fr-FR" smtClean="0"/>
              <a:pPr/>
              <a:t>03.11.2015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&lt;Désignation de l'autorité concédante&gt; </a:t>
            </a:r>
            <a:endParaRPr lang="fr-FR" dirty="0"/>
          </a:p>
        </p:txBody>
      </p:sp>
      <p:sp>
        <p:nvSpPr>
          <p:cNvPr id="1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pic>
        <p:nvPicPr>
          <p:cNvPr id="13" name="Picture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62370" y="6321752"/>
            <a:ext cx="853868" cy="450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0" r:id="rId3"/>
    <p:sldLayoutId id="214748365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Syndicat Départemental d’Energies </a:t>
            </a:r>
            <a:br>
              <a:rPr lang="fr-FR" dirty="0" smtClean="0"/>
            </a:br>
            <a:r>
              <a:rPr lang="fr-FR" dirty="0" smtClean="0"/>
              <a:t>de l’Ardèche</a:t>
            </a:r>
            <a:endParaRPr lang="fr-FR" dirty="0"/>
          </a:p>
        </p:txBody>
      </p:sp>
      <p:pic>
        <p:nvPicPr>
          <p:cNvPr id="133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056" y="2543175"/>
            <a:ext cx="39814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Mon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950" y="1674377"/>
            <a:ext cx="4745725" cy="38252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Qualité du service aux clients </a:t>
            </a:r>
            <a:endParaRPr lang="fr-FR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810" y="1072449"/>
            <a:ext cx="62198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" y="2628900"/>
            <a:ext cx="80295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" y="1466850"/>
            <a:ext cx="80295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1975" y="3867150"/>
            <a:ext cx="80391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52475" y="818015"/>
            <a:ext cx="7985706" cy="568759"/>
          </a:xfrm>
        </p:spPr>
        <p:txBody>
          <a:bodyPr anchor="t"/>
          <a:lstStyle/>
          <a:p>
            <a:r>
              <a:rPr lang="fr-FR" sz="2800" dirty="0" smtClean="0"/>
              <a:t>Les éléments financiers d’exploitation </a:t>
            </a:r>
            <a:endParaRPr lang="fr-FR" sz="2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Volet financier et Patrimonial </a:t>
            </a:r>
            <a:endParaRPr lang="fr-FR" dirty="0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281113"/>
            <a:ext cx="7648575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52475" y="818015"/>
            <a:ext cx="7985706" cy="568759"/>
          </a:xfrm>
        </p:spPr>
        <p:txBody>
          <a:bodyPr anchor="t"/>
          <a:lstStyle/>
          <a:p>
            <a:r>
              <a:rPr lang="fr-FR" sz="2800" dirty="0" smtClean="0"/>
              <a:t>Les éléments financiers d’exploitation </a:t>
            </a:r>
            <a:endParaRPr lang="fr-FR" sz="2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Volet financier et Patrimonial </a:t>
            </a:r>
            <a:endParaRPr lang="fr-FR" dirty="0"/>
          </a:p>
        </p:txBody>
      </p:sp>
      <p:sp>
        <p:nvSpPr>
          <p:cNvPr id="9" name="Espace réservé du contenu 9"/>
          <p:cNvSpPr>
            <a:spLocks noGrp="1"/>
          </p:cNvSpPr>
          <p:nvPr>
            <p:ph idx="1"/>
          </p:nvPr>
        </p:nvSpPr>
        <p:spPr>
          <a:xfrm>
            <a:off x="853494" y="1547573"/>
            <a:ext cx="7985705" cy="4159490"/>
          </a:xfrm>
        </p:spPr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990600" y="1212620"/>
            <a:ext cx="6604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fr-FR" sz="1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Un nouveau tableau </a:t>
            </a:r>
            <a:r>
              <a:rPr lang="fr-FR" sz="1600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de synthèse des modalités de répartition retenues pour les produits et les charges d’exploitation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" y="1485900"/>
            <a:ext cx="82581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5793097" y="2426590"/>
            <a:ext cx="1744824" cy="1737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802622" y="2783875"/>
            <a:ext cx="1744824" cy="18792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286250"/>
            <a:ext cx="76390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lèche vers le bas 15"/>
          <p:cNvSpPr/>
          <p:nvPr/>
        </p:nvSpPr>
        <p:spPr>
          <a:xfrm>
            <a:off x="5606368" y="4072798"/>
            <a:ext cx="424854" cy="51165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037450" y="4721676"/>
            <a:ext cx="1210491" cy="2239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238286" y="5930803"/>
            <a:ext cx="1092716" cy="22393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Volet financier et Patrimonial </a:t>
            </a:r>
            <a:endParaRPr lang="fr-FR" dirty="0"/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581514" y="818015"/>
            <a:ext cx="7985706" cy="568759"/>
          </a:xfrm>
        </p:spPr>
        <p:txBody>
          <a:bodyPr anchor="t"/>
          <a:lstStyle/>
          <a:p>
            <a:r>
              <a:rPr lang="fr-FR" sz="2800" dirty="0" smtClean="0"/>
              <a:t>Les flux financiers de la concession </a:t>
            </a:r>
            <a:endParaRPr lang="fr-FR" sz="2800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1581150"/>
            <a:ext cx="7353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3" y="2990850"/>
            <a:ext cx="73628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319588"/>
            <a:ext cx="73723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54462" y="917204"/>
            <a:ext cx="7696199" cy="454398"/>
          </a:xfrm>
        </p:spPr>
        <p:txBody>
          <a:bodyPr lIns="0" tIns="0" rIns="0" bIns="0" anchor="t">
            <a:normAutofit/>
          </a:bodyPr>
          <a:lstStyle/>
          <a:p>
            <a:r>
              <a:rPr lang="fr-FR" dirty="0" smtClean="0"/>
              <a:t>Les chiffres clés de la concession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0CA8BB7-6917-9843-99EE-A41864D8F236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&lt;SDE07&gt; </a:t>
            </a:r>
            <a:endParaRPr lang="fr-FR" dirty="0"/>
          </a:p>
        </p:txBody>
      </p:sp>
      <p:pic>
        <p:nvPicPr>
          <p:cNvPr id="11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62" y="1371602"/>
            <a:ext cx="3737351" cy="2345989"/>
          </a:xfr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2100" y="1371600"/>
            <a:ext cx="2628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48288" y="3824288"/>
            <a:ext cx="26193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905250"/>
            <a:ext cx="4457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27584" y="836712"/>
            <a:ext cx="7696199" cy="864278"/>
          </a:xfrm>
        </p:spPr>
        <p:txBody>
          <a:bodyPr anchor="t"/>
          <a:lstStyle/>
          <a:p>
            <a:pPr lvl="0"/>
            <a:r>
              <a:rPr lang="fr-FR" sz="2400" dirty="0" smtClean="0"/>
              <a:t>Les utilisateurs du réseau public de distribution d’électricité de la concession</a:t>
            </a:r>
            <a:br>
              <a:rPr lang="fr-FR" sz="2400" dirty="0" smtClean="0"/>
            </a:br>
            <a:endParaRPr lang="fr-FR" sz="2400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0CA8BB7-6917-9843-99EE-A41864D8F236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&lt;SDE07&gt;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833563"/>
            <a:ext cx="73914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2038" y="4119563"/>
            <a:ext cx="25812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00650" y="4043363"/>
            <a:ext cx="21145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27584" y="836712"/>
            <a:ext cx="7696199" cy="864278"/>
          </a:xfrm>
        </p:spPr>
        <p:txBody>
          <a:bodyPr anchor="t"/>
          <a:lstStyle/>
          <a:p>
            <a:pPr lvl="0"/>
            <a:r>
              <a:rPr lang="fr-FR" sz="2400" dirty="0" smtClean="0"/>
              <a:t>Les utilisateurs du réseau public de distribution d’électricité de la concession</a:t>
            </a:r>
            <a:br>
              <a:rPr lang="fr-FR" sz="2400" dirty="0" smtClean="0"/>
            </a:br>
            <a:endParaRPr lang="fr-FR" sz="2400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50CA8BB7-6917-9843-99EE-A41864D8F236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&lt;SDE07&gt; </a:t>
            </a: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5" y="1609725"/>
            <a:ext cx="6523283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0" y="2648546"/>
            <a:ext cx="2000250" cy="179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1093" y="767184"/>
            <a:ext cx="7985706" cy="670421"/>
          </a:xfrm>
        </p:spPr>
        <p:txBody>
          <a:bodyPr/>
          <a:lstStyle/>
          <a:p>
            <a:pPr lvl="0"/>
            <a:r>
              <a:rPr lang="fr-FR" dirty="0" smtClean="0"/>
              <a:t>La qualité de l’électricité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Développement et exploitation du réseau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799930" y="795868"/>
            <a:ext cx="1502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73B7"/>
                </a:solidFill>
              </a:rPr>
              <a:t>Moyenne nationale : 65,5 minutes</a:t>
            </a:r>
            <a:endParaRPr lang="fr-FR" sz="1000" b="1" dirty="0">
              <a:solidFill>
                <a:srgbClr val="0073B7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438275"/>
            <a:ext cx="74295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lèche droite 10"/>
          <p:cNvSpPr/>
          <p:nvPr/>
        </p:nvSpPr>
        <p:spPr>
          <a:xfrm rot="16802991">
            <a:off x="6411116" y="1443548"/>
            <a:ext cx="941587" cy="130937"/>
          </a:xfrm>
          <a:prstGeom prst="rightArrow">
            <a:avLst/>
          </a:prstGeom>
          <a:gradFill>
            <a:gsLst>
              <a:gs pos="0">
                <a:srgbClr val="7030A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005263"/>
            <a:ext cx="34194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3425" y="3957638"/>
            <a:ext cx="3981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6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1093" y="767184"/>
            <a:ext cx="7985706" cy="670421"/>
          </a:xfrm>
        </p:spPr>
        <p:txBody>
          <a:bodyPr/>
          <a:lstStyle/>
          <a:p>
            <a:pPr lvl="0"/>
            <a:r>
              <a:rPr lang="fr-FR" dirty="0" smtClean="0"/>
              <a:t>La qualité de l’électricité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Développement et exploitation du réseau</a:t>
            </a:r>
            <a:endParaRPr lang="fr-FR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3982518"/>
            <a:ext cx="75342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575" y="1581150"/>
            <a:ext cx="80200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9113" y="4424363"/>
            <a:ext cx="8029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6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1093" y="767184"/>
            <a:ext cx="7985706" cy="670421"/>
          </a:xfrm>
        </p:spPr>
        <p:txBody>
          <a:bodyPr/>
          <a:lstStyle/>
          <a:p>
            <a:pPr lvl="0"/>
            <a:r>
              <a:rPr lang="fr-FR" dirty="0" smtClean="0"/>
              <a:t>Les investissements du concessionnaire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Développement et exploitation du réseau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56210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6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1093" y="767184"/>
            <a:ext cx="7985706" cy="670421"/>
          </a:xfrm>
        </p:spPr>
        <p:txBody>
          <a:bodyPr/>
          <a:lstStyle/>
          <a:p>
            <a:pPr lvl="0"/>
            <a:r>
              <a:rPr lang="fr-FR" dirty="0" smtClean="0"/>
              <a:t>Les perspectives d’investissements 2015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Développement et exploitation du réseau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" y="1452563"/>
            <a:ext cx="782955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6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1093" y="818015"/>
            <a:ext cx="7985706" cy="568759"/>
          </a:xfrm>
        </p:spPr>
        <p:txBody>
          <a:bodyPr anchor="t"/>
          <a:lstStyle/>
          <a:p>
            <a:r>
              <a:rPr lang="fr-FR" sz="2800" dirty="0" smtClean="0"/>
              <a:t>L’accueil des clients</a:t>
            </a:r>
            <a:endParaRPr lang="fr-FR" sz="2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07-09-2015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58011" y="6456360"/>
            <a:ext cx="5909313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SDE07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Qualité du service aux clients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561640" y="960970"/>
            <a:ext cx="3469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4 nouveaux indicateurs</a:t>
            </a:r>
          </a:p>
          <a:p>
            <a:pPr algn="ctr"/>
            <a:r>
              <a:rPr lang="fr-FR" dirty="0" smtClean="0">
                <a:solidFill>
                  <a:srgbClr val="FF0000"/>
                </a:solidFill>
              </a:rPr>
              <a:t>présents dans le CRAC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1" name="Étoile à 5 branches 10"/>
          <p:cNvSpPr/>
          <p:nvPr/>
        </p:nvSpPr>
        <p:spPr>
          <a:xfrm>
            <a:off x="5674351" y="1042999"/>
            <a:ext cx="252963" cy="20527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140" y="2132856"/>
            <a:ext cx="8093659" cy="17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Étoile à 5 branches 11"/>
          <p:cNvSpPr/>
          <p:nvPr/>
        </p:nvSpPr>
        <p:spPr>
          <a:xfrm>
            <a:off x="2052000" y="2736000"/>
            <a:ext cx="252963" cy="20527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Étoile à 5 branches 12"/>
          <p:cNvSpPr/>
          <p:nvPr/>
        </p:nvSpPr>
        <p:spPr>
          <a:xfrm>
            <a:off x="2843808" y="3212976"/>
            <a:ext cx="252963" cy="20527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140" y="4245508"/>
            <a:ext cx="8134578" cy="193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Étoile à 5 branches 14"/>
          <p:cNvSpPr/>
          <p:nvPr/>
        </p:nvSpPr>
        <p:spPr>
          <a:xfrm>
            <a:off x="3175518" y="5411756"/>
            <a:ext cx="252963" cy="20527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Étoile à 5 branches 15"/>
          <p:cNvSpPr/>
          <p:nvPr/>
        </p:nvSpPr>
        <p:spPr>
          <a:xfrm>
            <a:off x="3428481" y="5806751"/>
            <a:ext cx="252963" cy="20527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Affichage à l'écran (4:3)</PresentationFormat>
  <Paragraphs>75</Paragraphs>
  <Slides>13</Slides>
  <Notes>13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Syndicat Départemental d’Energies  de l’Ardèche</vt:lpstr>
      <vt:lpstr>Les chiffres clés de la concession</vt:lpstr>
      <vt:lpstr>Les utilisateurs du réseau public de distribution d’électricité de la concession </vt:lpstr>
      <vt:lpstr>Les utilisateurs du réseau public de distribution d’électricité de la concession </vt:lpstr>
      <vt:lpstr>La qualité de l’électricité</vt:lpstr>
      <vt:lpstr>La qualité de l’électricité</vt:lpstr>
      <vt:lpstr>Les investissements du concessionnaire</vt:lpstr>
      <vt:lpstr>Les perspectives d’investissements 2015</vt:lpstr>
      <vt:lpstr>L’accueil des clients</vt:lpstr>
      <vt:lpstr>Présentation PowerPoint</vt:lpstr>
      <vt:lpstr>Les éléments financiers d’exploitation </vt:lpstr>
      <vt:lpstr>Les éléments financiers d’exploitation </vt:lpstr>
      <vt:lpstr>Les flux financiers de la concession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2015-04-27T16:26:46Z</dcterms:created>
  <dcterms:modified xsi:type="dcterms:W3CDTF">2015-11-03T07:39:55Z</dcterms:modified>
</cp:coreProperties>
</file>