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2.xml" ContentType="application/vnd.openxmlformats-officedocument.drawingml.chart+xml"/>
  <Override PartName="/ppt/notesSlides/notesSlide4.xml" ContentType="application/vnd.openxmlformats-officedocument.presentationml.notesSlide+xml"/>
  <Override PartName="/ppt/charts/chart3.xml" ContentType="application/vnd.openxmlformats-officedocument.drawingml.chart+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handoutMasterIdLst>
    <p:handoutMasterId r:id="rId13"/>
  </p:handoutMasterIdLst>
  <p:sldIdLst>
    <p:sldId id="256" r:id="rId2"/>
    <p:sldId id="305" r:id="rId3"/>
    <p:sldId id="312" r:id="rId4"/>
    <p:sldId id="290" r:id="rId5"/>
    <p:sldId id="293" r:id="rId6"/>
    <p:sldId id="295" r:id="rId7"/>
    <p:sldId id="306" r:id="rId8"/>
    <p:sldId id="296" r:id="rId9"/>
    <p:sldId id="297" r:id="rId10"/>
    <p:sldId id="309" r:id="rId11"/>
  </p:sldIdLst>
  <p:sldSz cx="10693400" cy="7556500"/>
  <p:notesSz cx="10693400" cy="75565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880">
          <p15:clr>
            <a:srgbClr val="A4A3A4"/>
          </p15:clr>
        </p15:guide>
        <p15:guide id="2" pos="2160">
          <p15:clr>
            <a:srgbClr val="A4A3A4"/>
          </p15:clr>
        </p15:guide>
      </p15:sldGuideLst>
    </p:ext>
    <p:ext uri="{2D200454-40CA-4A62-9FC3-DE9A4176ACB9}">
      <p15:notesGuideLst xmlns:p15="http://schemas.microsoft.com/office/powerpoint/2012/main" xmlns="">
        <p15:guide id="1" orient="horz" pos="2380">
          <p15:clr>
            <a:srgbClr val="A4A3A4"/>
          </p15:clr>
        </p15:guide>
        <p15:guide id="2" pos="336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40C92"/>
    <a:srgbClr val="FFCC00"/>
    <a:srgbClr val="E36C0A"/>
    <a:srgbClr val="02882B"/>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autoAdjust="0"/>
    <p:restoredTop sz="80969" autoAdjust="0"/>
  </p:normalViewPr>
  <p:slideViewPr>
    <p:cSldViewPr>
      <p:cViewPr>
        <p:scale>
          <a:sx n="91" d="100"/>
          <a:sy n="91" d="100"/>
        </p:scale>
        <p:origin x="-1746" y="-72"/>
      </p:cViewPr>
      <p:guideLst>
        <p:guide orient="horz" pos="2880"/>
        <p:guide pos="216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5" d="100"/>
          <a:sy n="85" d="100"/>
        </p:scale>
        <p:origin x="-1926" y="-84"/>
      </p:cViewPr>
      <p:guideLst>
        <p:guide orient="horz" pos="2380"/>
        <p:guide pos="336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Feuille_de_calcul_Microsoft_Excel1.xlsx"/></Relationships>
</file>

<file path=ppt/charts/_rels/chart2.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oleObject" Target="file:///\\ksa23x01\COMMUN\GRD_COLLOC\C%20-%20Vie%20des%20syndicats%20et%20m&#233;tropoles\07%20-%20SDE07\Pr&#233;sentation%20CRAC\CRAC%202014\Lin&#233;aire%20par%20mati&#232;res%20d&#233;cennies.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ksa23x01\COMMUN\GRD_COLLOC\C%20-%20Vie%20des%20syndicats%20et%20m&#233;tropoles\07%20-%20SDE07\Pr&#233;sentation%20CRAC\CRAC%202013\Donn&#233;es%20pr&#233;sentation%202013.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a:pPr>
            <a:r>
              <a:rPr lang="fr-FR" sz="1400" b="1"/>
              <a:t>Composantes de la facture HT d'un client domestique au tarif réglementé de vente de gaz naturel en moyenne sur l'année 2013</a:t>
            </a:r>
            <a:endParaRPr lang="fr-FR" sz="1400"/>
          </a:p>
          <a:p>
            <a:pPr>
              <a:defRPr sz="1400"/>
            </a:pPr>
            <a:r>
              <a:rPr lang="fr-FR" sz="1400" b="0" i="1"/>
              <a:t>Source : Site Internet CRE</a:t>
            </a:r>
            <a:endParaRPr lang="fr-FR" sz="1400" b="0"/>
          </a:p>
        </c:rich>
      </c:tx>
      <c:layout/>
      <c:overlay val="0"/>
    </c:title>
    <c:autoTitleDeleted val="0"/>
    <c:plotArea>
      <c:layout/>
      <c:pieChart>
        <c:varyColors val="1"/>
        <c:ser>
          <c:idx val="0"/>
          <c:order val="0"/>
          <c:tx>
            <c:strRef>
              <c:f>Feuil1!$B$1</c:f>
              <c:strCache>
                <c:ptCount val="1"/>
                <c:pt idx="0">
                  <c:v>Ventes</c:v>
                </c:pt>
              </c:strCache>
            </c:strRef>
          </c:tx>
          <c:dPt>
            <c:idx val="3"/>
            <c:bubble3D val="0"/>
            <c:spPr>
              <a:ln>
                <a:solidFill>
                  <a:srgbClr val="7030A0"/>
                </a:solidFill>
              </a:ln>
            </c:spPr>
          </c:dPt>
          <c:dPt>
            <c:idx val="4"/>
            <c:bubble3D val="0"/>
            <c:spPr>
              <a:solidFill>
                <a:srgbClr val="E36C0A"/>
              </a:solidFill>
            </c:spPr>
          </c:dPt>
          <c:dLbls>
            <c:spPr>
              <a:noFill/>
              <a:ln>
                <a:noFill/>
              </a:ln>
              <a:effectLst/>
            </c:spPr>
            <c:txPr>
              <a:bodyPr wrap="square" lIns="38100" tIns="19050" rIns="38100" bIns="19050" anchor="ctr">
                <a:spAutoFit/>
              </a:bodyPr>
              <a:lstStyle/>
              <a:p>
                <a:pPr>
                  <a:defRPr sz="1800"/>
                </a:pPr>
                <a:endParaRPr lang="fr-FR"/>
              </a:p>
            </c:txPr>
            <c:showLegendKey val="0"/>
            <c:showVal val="0"/>
            <c:showCatName val="0"/>
            <c:showSerName val="0"/>
            <c:showPercent val="1"/>
            <c:showBubbleSize val="0"/>
            <c:showLeaderLines val="1"/>
            <c:extLst>
              <c:ext xmlns:c15="http://schemas.microsoft.com/office/drawing/2012/chart" uri="{CE6537A1-D6FC-4f65-9D91-7224C49458BB}">
                <c15:layout/>
              </c:ext>
            </c:extLst>
          </c:dLbls>
          <c:cat>
            <c:strRef>
              <c:f>Feuil1!$A$2:$A$6</c:f>
              <c:strCache>
                <c:ptCount val="5"/>
                <c:pt idx="0">
                  <c:v>Distribution</c:v>
                </c:pt>
                <c:pt idx="1">
                  <c:v>Transport</c:v>
                </c:pt>
                <c:pt idx="2">
                  <c:v>Stockage</c:v>
                </c:pt>
                <c:pt idx="3">
                  <c:v>Commercialisation</c:v>
                </c:pt>
                <c:pt idx="4">
                  <c:v>Fourniture (molécule)</c:v>
                </c:pt>
              </c:strCache>
            </c:strRef>
          </c:cat>
          <c:val>
            <c:numRef>
              <c:f>Feuil1!$B$2:$B$6</c:f>
              <c:numCache>
                <c:formatCode>0%</c:formatCode>
                <c:ptCount val="5"/>
                <c:pt idx="0">
                  <c:v>0.25</c:v>
                </c:pt>
                <c:pt idx="1">
                  <c:v>6.0000000000000032E-2</c:v>
                </c:pt>
                <c:pt idx="2">
                  <c:v>0.05</c:v>
                </c:pt>
                <c:pt idx="3">
                  <c:v>0.12000000000000002</c:v>
                </c:pt>
                <c:pt idx="4">
                  <c:v>0.52</c:v>
                </c:pt>
              </c:numCache>
            </c:numRef>
          </c:val>
        </c:ser>
        <c:dLbls>
          <c:showLegendKey val="0"/>
          <c:showVal val="0"/>
          <c:showCatName val="0"/>
          <c:showSerName val="0"/>
          <c:showPercent val="1"/>
          <c:showBubbleSize val="0"/>
          <c:showLeaderLines val="1"/>
        </c:dLbls>
        <c:firstSliceAng val="0"/>
      </c:pieChart>
    </c:plotArea>
    <c:legend>
      <c:legendPos val="r"/>
      <c:layout/>
      <c:overlay val="0"/>
      <c:txPr>
        <a:bodyPr/>
        <a:lstStyle/>
        <a:p>
          <a:pPr>
            <a:defRPr sz="1600"/>
          </a:pPr>
          <a:endParaRPr lang="fr-FR"/>
        </a:p>
      </c:txPr>
    </c:legend>
    <c:plotVisOnly val="1"/>
    <c:dispBlanksAs val="zero"/>
    <c:showDLblsOverMax val="0"/>
  </c:chart>
  <c:spPr>
    <a:ln>
      <a:noFill/>
    </a:ln>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9527348318914073E-2"/>
          <c:y val="4.8645669055539284E-2"/>
          <c:w val="0.89974726000530558"/>
          <c:h val="0.7918257865224686"/>
        </c:manualLayout>
      </c:layout>
      <c:barChart>
        <c:barDir val="col"/>
        <c:grouping val="stacked"/>
        <c:varyColors val="0"/>
        <c:ser>
          <c:idx val="0"/>
          <c:order val="0"/>
          <c:tx>
            <c:strRef>
              <c:f>Feuil2!$B$16</c:f>
              <c:strCache>
                <c:ptCount val="1"/>
                <c:pt idx="0">
                  <c:v>Cuivre</c:v>
                </c:pt>
              </c:strCache>
            </c:strRef>
          </c:tx>
          <c:spPr>
            <a:solidFill>
              <a:schemeClr val="accent1"/>
            </a:solidFill>
            <a:ln>
              <a:noFill/>
            </a:ln>
            <a:effectLst/>
          </c:spPr>
          <c:invertIfNegative val="0"/>
          <c:cat>
            <c:strRef>
              <c:f>Feuil2!$A$17:$A$23</c:f>
              <c:strCache>
                <c:ptCount val="7"/>
                <c:pt idx="0">
                  <c:v>1950-1959</c:v>
                </c:pt>
                <c:pt idx="1">
                  <c:v>1960-1969</c:v>
                </c:pt>
                <c:pt idx="2">
                  <c:v>1970-1979</c:v>
                </c:pt>
                <c:pt idx="3">
                  <c:v>1980-1989</c:v>
                </c:pt>
                <c:pt idx="4">
                  <c:v>1990-1999</c:v>
                </c:pt>
                <c:pt idx="5">
                  <c:v>2000-2009</c:v>
                </c:pt>
                <c:pt idx="6">
                  <c:v>2010-2014</c:v>
                </c:pt>
              </c:strCache>
            </c:strRef>
          </c:cat>
          <c:val>
            <c:numRef>
              <c:f>Feuil2!$B$17:$B$23</c:f>
              <c:numCache>
                <c:formatCode>General</c:formatCode>
                <c:ptCount val="7"/>
                <c:pt idx="1">
                  <c:v>301</c:v>
                </c:pt>
                <c:pt idx="2">
                  <c:v>134</c:v>
                </c:pt>
                <c:pt idx="3">
                  <c:v>159</c:v>
                </c:pt>
                <c:pt idx="4">
                  <c:v>28</c:v>
                </c:pt>
              </c:numCache>
            </c:numRef>
          </c:val>
        </c:ser>
        <c:ser>
          <c:idx val="1"/>
          <c:order val="1"/>
          <c:tx>
            <c:strRef>
              <c:f>Feuil2!$C$16</c:f>
              <c:strCache>
                <c:ptCount val="1"/>
                <c:pt idx="0">
                  <c:v>Fonte</c:v>
                </c:pt>
              </c:strCache>
            </c:strRef>
          </c:tx>
          <c:spPr>
            <a:solidFill>
              <a:schemeClr val="accent2"/>
            </a:solidFill>
            <a:ln>
              <a:noFill/>
            </a:ln>
            <a:effectLst/>
          </c:spPr>
          <c:invertIfNegative val="0"/>
          <c:cat>
            <c:strRef>
              <c:f>Feuil2!$A$17:$A$23</c:f>
              <c:strCache>
                <c:ptCount val="7"/>
                <c:pt idx="0">
                  <c:v>1950-1959</c:v>
                </c:pt>
                <c:pt idx="1">
                  <c:v>1960-1969</c:v>
                </c:pt>
                <c:pt idx="2">
                  <c:v>1970-1979</c:v>
                </c:pt>
                <c:pt idx="3">
                  <c:v>1980-1989</c:v>
                </c:pt>
                <c:pt idx="4">
                  <c:v>1990-1999</c:v>
                </c:pt>
                <c:pt idx="5">
                  <c:v>2000-2009</c:v>
                </c:pt>
                <c:pt idx="6">
                  <c:v>2010-2014</c:v>
                </c:pt>
              </c:strCache>
            </c:strRef>
          </c:cat>
          <c:val>
            <c:numRef>
              <c:f>Feuil2!$C$17:$C$23</c:f>
              <c:numCache>
                <c:formatCode>General</c:formatCode>
                <c:ptCount val="7"/>
                <c:pt idx="3">
                  <c:v>1469</c:v>
                </c:pt>
              </c:numCache>
            </c:numRef>
          </c:val>
        </c:ser>
        <c:ser>
          <c:idx val="2"/>
          <c:order val="2"/>
          <c:tx>
            <c:strRef>
              <c:f>Feuil2!$D$16</c:f>
              <c:strCache>
                <c:ptCount val="1"/>
                <c:pt idx="0">
                  <c:v>Acier</c:v>
                </c:pt>
              </c:strCache>
            </c:strRef>
          </c:tx>
          <c:spPr>
            <a:solidFill>
              <a:srgbClr val="0070C0"/>
            </a:solidFill>
            <a:ln>
              <a:noFill/>
            </a:ln>
            <a:effectLst/>
          </c:spPr>
          <c:invertIfNegative val="0"/>
          <c:cat>
            <c:strRef>
              <c:f>Feuil2!$A$17:$A$23</c:f>
              <c:strCache>
                <c:ptCount val="7"/>
                <c:pt idx="0">
                  <c:v>1950-1959</c:v>
                </c:pt>
                <c:pt idx="1">
                  <c:v>1960-1969</c:v>
                </c:pt>
                <c:pt idx="2">
                  <c:v>1970-1979</c:v>
                </c:pt>
                <c:pt idx="3">
                  <c:v>1980-1989</c:v>
                </c:pt>
                <c:pt idx="4">
                  <c:v>1990-1999</c:v>
                </c:pt>
                <c:pt idx="5">
                  <c:v>2000-2009</c:v>
                </c:pt>
                <c:pt idx="6">
                  <c:v>2010-2014</c:v>
                </c:pt>
              </c:strCache>
            </c:strRef>
          </c:cat>
          <c:val>
            <c:numRef>
              <c:f>Feuil2!$D$17:$D$23</c:f>
              <c:numCache>
                <c:formatCode>General</c:formatCode>
                <c:ptCount val="7"/>
                <c:pt idx="0">
                  <c:v>1660</c:v>
                </c:pt>
                <c:pt idx="1">
                  <c:v>8564</c:v>
                </c:pt>
                <c:pt idx="2">
                  <c:v>42299</c:v>
                </c:pt>
                <c:pt idx="3">
                  <c:v>23538</c:v>
                </c:pt>
                <c:pt idx="4">
                  <c:v>31958</c:v>
                </c:pt>
                <c:pt idx="5">
                  <c:v>9259</c:v>
                </c:pt>
                <c:pt idx="6">
                  <c:v>640</c:v>
                </c:pt>
              </c:numCache>
            </c:numRef>
          </c:val>
        </c:ser>
        <c:ser>
          <c:idx val="3"/>
          <c:order val="3"/>
          <c:tx>
            <c:strRef>
              <c:f>Feuil2!$E$16</c:f>
              <c:strCache>
                <c:ptCount val="1"/>
                <c:pt idx="0">
                  <c:v>Polyéthylène</c:v>
                </c:pt>
              </c:strCache>
            </c:strRef>
          </c:tx>
          <c:spPr>
            <a:solidFill>
              <a:srgbClr val="FFCC00"/>
            </a:solidFill>
            <a:ln>
              <a:noFill/>
            </a:ln>
            <a:effectLst/>
          </c:spPr>
          <c:invertIfNegative val="0"/>
          <c:cat>
            <c:strRef>
              <c:f>Feuil2!$A$17:$A$23</c:f>
              <c:strCache>
                <c:ptCount val="7"/>
                <c:pt idx="0">
                  <c:v>1950-1959</c:v>
                </c:pt>
                <c:pt idx="1">
                  <c:v>1960-1969</c:v>
                </c:pt>
                <c:pt idx="2">
                  <c:v>1970-1979</c:v>
                </c:pt>
                <c:pt idx="3">
                  <c:v>1980-1989</c:v>
                </c:pt>
                <c:pt idx="4">
                  <c:v>1990-1999</c:v>
                </c:pt>
                <c:pt idx="5">
                  <c:v>2000-2009</c:v>
                </c:pt>
                <c:pt idx="6">
                  <c:v>2010-2014</c:v>
                </c:pt>
              </c:strCache>
            </c:strRef>
          </c:cat>
          <c:val>
            <c:numRef>
              <c:f>Feuil2!$E$17:$E$23</c:f>
              <c:numCache>
                <c:formatCode>General</c:formatCode>
                <c:ptCount val="7"/>
                <c:pt idx="2">
                  <c:v>6847</c:v>
                </c:pt>
                <c:pt idx="3">
                  <c:v>125283</c:v>
                </c:pt>
                <c:pt idx="4">
                  <c:v>213449</c:v>
                </c:pt>
                <c:pt idx="5">
                  <c:v>165214</c:v>
                </c:pt>
                <c:pt idx="6">
                  <c:v>35231</c:v>
                </c:pt>
              </c:numCache>
            </c:numRef>
          </c:val>
        </c:ser>
        <c:dLbls>
          <c:showLegendKey val="0"/>
          <c:showVal val="0"/>
          <c:showCatName val="0"/>
          <c:showSerName val="0"/>
          <c:showPercent val="0"/>
          <c:showBubbleSize val="0"/>
        </c:dLbls>
        <c:gapWidth val="150"/>
        <c:overlap val="100"/>
        <c:axId val="33976704"/>
        <c:axId val="33978240"/>
      </c:barChart>
      <c:catAx>
        <c:axId val="339767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33978240"/>
        <c:crosses val="autoZero"/>
        <c:auto val="1"/>
        <c:lblAlgn val="ctr"/>
        <c:lblOffset val="100"/>
        <c:noMultiLvlLbl val="0"/>
      </c:catAx>
      <c:valAx>
        <c:axId val="3397824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33976704"/>
        <c:crosses val="autoZero"/>
        <c:crossBetween val="between"/>
      </c:valAx>
      <c:spPr>
        <a:noFill/>
        <a:ln>
          <a:noFill/>
        </a:ln>
        <a:effectLst/>
      </c:spPr>
    </c:plotArea>
    <c:legend>
      <c:legendPos val="b"/>
      <c:layout>
        <c:manualLayout>
          <c:xMode val="edge"/>
          <c:yMode val="edge"/>
          <c:x val="9.945013095690193E-2"/>
          <c:y val="0.20453223028030992"/>
          <c:w val="0.35028607327894751"/>
          <c:h val="7.4627400987608103E-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a:pPr>
      <a:endParaRPr lang="fr-F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0050927080558079"/>
          <c:y val="3.8126537207727733E-2"/>
          <c:w val="0.86098799500971923"/>
          <c:h val="0.8758449910552627"/>
        </c:manualLayout>
      </c:layout>
      <c:barChart>
        <c:barDir val="col"/>
        <c:grouping val="stacked"/>
        <c:varyColors val="0"/>
        <c:ser>
          <c:idx val="0"/>
          <c:order val="0"/>
          <c:tx>
            <c:strRef>
              <c:f>Feuil1!$A$35</c:f>
              <c:strCache>
                <c:ptCount val="1"/>
                <c:pt idx="0">
                  <c:v>Développement/Extension</c:v>
                </c:pt>
              </c:strCache>
            </c:strRef>
          </c:tx>
          <c:spPr>
            <a:solidFill>
              <a:schemeClr val="accent4">
                <a:lumMod val="40000"/>
                <a:lumOff val="60000"/>
              </a:schemeClr>
            </a:solidFill>
          </c:spPr>
          <c:invertIfNegative val="0"/>
          <c:cat>
            <c:numRef>
              <c:f>Feuil1!$B$34:$G$34</c:f>
              <c:numCache>
                <c:formatCode>General</c:formatCode>
                <c:ptCount val="6"/>
                <c:pt idx="0">
                  <c:v>2009</c:v>
                </c:pt>
                <c:pt idx="1">
                  <c:v>2010</c:v>
                </c:pt>
                <c:pt idx="2">
                  <c:v>2011</c:v>
                </c:pt>
                <c:pt idx="3">
                  <c:v>2012</c:v>
                </c:pt>
                <c:pt idx="4">
                  <c:v>2013</c:v>
                </c:pt>
                <c:pt idx="5">
                  <c:v>2014</c:v>
                </c:pt>
              </c:numCache>
            </c:numRef>
          </c:cat>
          <c:val>
            <c:numRef>
              <c:f>Feuil1!$B$35:$G$35</c:f>
              <c:numCache>
                <c:formatCode>General</c:formatCode>
                <c:ptCount val="6"/>
                <c:pt idx="0" formatCode="#,##0">
                  <c:v>1345210</c:v>
                </c:pt>
                <c:pt idx="1">
                  <c:v>553200</c:v>
                </c:pt>
                <c:pt idx="2">
                  <c:v>648500</c:v>
                </c:pt>
                <c:pt idx="3" formatCode="#,##0">
                  <c:v>594116</c:v>
                </c:pt>
                <c:pt idx="4" formatCode="#,##0">
                  <c:v>944944</c:v>
                </c:pt>
                <c:pt idx="5" formatCode="#,##0">
                  <c:v>645536</c:v>
                </c:pt>
              </c:numCache>
            </c:numRef>
          </c:val>
        </c:ser>
        <c:ser>
          <c:idx val="1"/>
          <c:order val="1"/>
          <c:tx>
            <c:strRef>
              <c:f>Feuil1!$A$36</c:f>
              <c:strCache>
                <c:ptCount val="1"/>
                <c:pt idx="0">
                  <c:v>Sécurisation/Renouvellement</c:v>
                </c:pt>
              </c:strCache>
            </c:strRef>
          </c:tx>
          <c:spPr>
            <a:solidFill>
              <a:schemeClr val="accent3"/>
            </a:solidFill>
          </c:spPr>
          <c:invertIfNegative val="0"/>
          <c:cat>
            <c:numRef>
              <c:f>Feuil1!$B$34:$G$34</c:f>
              <c:numCache>
                <c:formatCode>General</c:formatCode>
                <c:ptCount val="6"/>
                <c:pt idx="0">
                  <c:v>2009</c:v>
                </c:pt>
                <c:pt idx="1">
                  <c:v>2010</c:v>
                </c:pt>
                <c:pt idx="2">
                  <c:v>2011</c:v>
                </c:pt>
                <c:pt idx="3">
                  <c:v>2012</c:v>
                </c:pt>
                <c:pt idx="4">
                  <c:v>2013</c:v>
                </c:pt>
                <c:pt idx="5">
                  <c:v>2014</c:v>
                </c:pt>
              </c:numCache>
            </c:numRef>
          </c:cat>
          <c:val>
            <c:numRef>
              <c:f>Feuil1!$B$36:$G$36</c:f>
              <c:numCache>
                <c:formatCode>General</c:formatCode>
                <c:ptCount val="6"/>
                <c:pt idx="0" formatCode="#,##0">
                  <c:v>160378</c:v>
                </c:pt>
                <c:pt idx="1">
                  <c:v>249400</c:v>
                </c:pt>
                <c:pt idx="2">
                  <c:v>169500</c:v>
                </c:pt>
                <c:pt idx="3">
                  <c:v>162333</c:v>
                </c:pt>
                <c:pt idx="4" formatCode="#,##0">
                  <c:v>386608</c:v>
                </c:pt>
                <c:pt idx="5">
                  <c:v>127885</c:v>
                </c:pt>
              </c:numCache>
            </c:numRef>
          </c:val>
        </c:ser>
        <c:dLbls>
          <c:showLegendKey val="0"/>
          <c:showVal val="0"/>
          <c:showCatName val="0"/>
          <c:showSerName val="0"/>
          <c:showPercent val="0"/>
          <c:showBubbleSize val="0"/>
        </c:dLbls>
        <c:gapWidth val="150"/>
        <c:overlap val="100"/>
        <c:axId val="34845440"/>
        <c:axId val="34846976"/>
      </c:barChart>
      <c:catAx>
        <c:axId val="34845440"/>
        <c:scaling>
          <c:orientation val="minMax"/>
        </c:scaling>
        <c:delete val="0"/>
        <c:axPos val="b"/>
        <c:numFmt formatCode="General" sourceLinked="1"/>
        <c:majorTickMark val="out"/>
        <c:minorTickMark val="none"/>
        <c:tickLblPos val="nextTo"/>
        <c:txPr>
          <a:bodyPr/>
          <a:lstStyle/>
          <a:p>
            <a:pPr>
              <a:defRPr sz="1200" b="1"/>
            </a:pPr>
            <a:endParaRPr lang="fr-FR"/>
          </a:p>
        </c:txPr>
        <c:crossAx val="34846976"/>
        <c:crosses val="autoZero"/>
        <c:auto val="1"/>
        <c:lblAlgn val="ctr"/>
        <c:lblOffset val="100"/>
        <c:noMultiLvlLbl val="0"/>
      </c:catAx>
      <c:valAx>
        <c:axId val="34846976"/>
        <c:scaling>
          <c:orientation val="minMax"/>
        </c:scaling>
        <c:delete val="0"/>
        <c:axPos val="l"/>
        <c:majorGridlines/>
        <c:numFmt formatCode="#,##0" sourceLinked="1"/>
        <c:majorTickMark val="out"/>
        <c:minorTickMark val="none"/>
        <c:tickLblPos val="nextTo"/>
        <c:txPr>
          <a:bodyPr/>
          <a:lstStyle/>
          <a:p>
            <a:pPr>
              <a:defRPr sz="1200" b="1"/>
            </a:pPr>
            <a:endParaRPr lang="fr-FR"/>
          </a:p>
        </c:txPr>
        <c:crossAx val="34845440"/>
        <c:crosses val="autoZero"/>
        <c:crossBetween val="between"/>
      </c:valAx>
    </c:plotArea>
    <c:legend>
      <c:legendPos val="r"/>
      <c:layout>
        <c:manualLayout>
          <c:xMode val="edge"/>
          <c:yMode val="edge"/>
          <c:x val="0.26604143453831514"/>
          <c:y val="7.7327903037749612E-2"/>
          <c:w val="0.30695589185379535"/>
          <c:h val="0.21004611893580341"/>
        </c:manualLayout>
      </c:layout>
      <c:overlay val="0"/>
      <c:txPr>
        <a:bodyPr/>
        <a:lstStyle/>
        <a:p>
          <a:pPr>
            <a:defRPr sz="1200" b="1"/>
          </a:pPr>
          <a:endParaRPr lang="fr-FR"/>
        </a:p>
      </c:txPr>
    </c:legend>
    <c:plotVisOnly val="1"/>
    <c:dispBlanksAs val="gap"/>
    <c:showDLblsOverMax val="0"/>
  </c:chart>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4633913" cy="377825"/>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6057900" y="0"/>
            <a:ext cx="4632325" cy="377825"/>
          </a:xfrm>
          <a:prstGeom prst="rect">
            <a:avLst/>
          </a:prstGeom>
        </p:spPr>
        <p:txBody>
          <a:bodyPr vert="horz" lIns="91440" tIns="45720" rIns="91440" bIns="45720" rtlCol="0"/>
          <a:lstStyle>
            <a:lvl1pPr algn="r">
              <a:defRPr sz="1200"/>
            </a:lvl1pPr>
          </a:lstStyle>
          <a:p>
            <a:fld id="{978348E9-D039-44DB-A427-8133D6B89E88}" type="datetimeFigureOut">
              <a:rPr lang="fr-FR" smtClean="0"/>
              <a:pPr/>
              <a:t>27/10/15</a:t>
            </a:fld>
            <a:endParaRPr lang="fr-FR"/>
          </a:p>
        </p:txBody>
      </p:sp>
      <p:sp>
        <p:nvSpPr>
          <p:cNvPr id="4" name="Espace réservé du pied de page 3"/>
          <p:cNvSpPr>
            <a:spLocks noGrp="1"/>
          </p:cNvSpPr>
          <p:nvPr>
            <p:ph type="ftr" sz="quarter" idx="2"/>
          </p:nvPr>
        </p:nvSpPr>
        <p:spPr>
          <a:xfrm>
            <a:off x="0" y="7177088"/>
            <a:ext cx="4633913" cy="377825"/>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6057900" y="7177088"/>
            <a:ext cx="4632325" cy="377825"/>
          </a:xfrm>
          <a:prstGeom prst="rect">
            <a:avLst/>
          </a:prstGeom>
        </p:spPr>
        <p:txBody>
          <a:bodyPr vert="horz" lIns="91440" tIns="45720" rIns="91440" bIns="45720" rtlCol="0" anchor="b"/>
          <a:lstStyle>
            <a:lvl1pPr algn="r">
              <a:defRPr sz="1200"/>
            </a:lvl1pPr>
          </a:lstStyle>
          <a:p>
            <a:fld id="{E3CC4339-75BE-48A1-8C6E-704234C27D8E}" type="slidenum">
              <a:rPr lang="fr-FR" smtClean="0"/>
              <a:pPr/>
              <a:t>‹N°›</a:t>
            </a:fld>
            <a:endParaRPr lang="fr-FR"/>
          </a:p>
        </p:txBody>
      </p:sp>
    </p:spTree>
    <p:extLst>
      <p:ext uri="{BB962C8B-B14F-4D97-AF65-F5344CB8AC3E}">
        <p14:creationId xmlns:p14="http://schemas.microsoft.com/office/powerpoint/2010/main" val="12578634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4633913" cy="377825"/>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6057900" y="0"/>
            <a:ext cx="4632325" cy="377825"/>
          </a:xfrm>
          <a:prstGeom prst="rect">
            <a:avLst/>
          </a:prstGeom>
        </p:spPr>
        <p:txBody>
          <a:bodyPr vert="horz" lIns="91440" tIns="45720" rIns="91440" bIns="45720" rtlCol="0"/>
          <a:lstStyle>
            <a:lvl1pPr algn="r">
              <a:defRPr sz="1200"/>
            </a:lvl1pPr>
          </a:lstStyle>
          <a:p>
            <a:fld id="{2CD51A37-8740-4DC1-9077-3E66615DCC53}" type="datetimeFigureOut">
              <a:rPr lang="fr-FR" smtClean="0"/>
              <a:pPr/>
              <a:t>27/10/15</a:t>
            </a:fld>
            <a:endParaRPr lang="fr-FR"/>
          </a:p>
        </p:txBody>
      </p:sp>
      <p:sp>
        <p:nvSpPr>
          <p:cNvPr id="4" name="Espace réservé de l'image des diapositives 3"/>
          <p:cNvSpPr>
            <a:spLocks noGrp="1" noRot="1" noChangeAspect="1"/>
          </p:cNvSpPr>
          <p:nvPr>
            <p:ph type="sldImg" idx="2"/>
          </p:nvPr>
        </p:nvSpPr>
        <p:spPr>
          <a:xfrm>
            <a:off x="3341688" y="566738"/>
            <a:ext cx="4010025" cy="2833687"/>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1069975" y="3589338"/>
            <a:ext cx="8553450" cy="3400425"/>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7177088"/>
            <a:ext cx="4633913" cy="377825"/>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6057900" y="7177088"/>
            <a:ext cx="4632325" cy="377825"/>
          </a:xfrm>
          <a:prstGeom prst="rect">
            <a:avLst/>
          </a:prstGeom>
        </p:spPr>
        <p:txBody>
          <a:bodyPr vert="horz" lIns="91440" tIns="45720" rIns="91440" bIns="45720" rtlCol="0" anchor="b"/>
          <a:lstStyle>
            <a:lvl1pPr algn="r">
              <a:defRPr sz="1200"/>
            </a:lvl1pPr>
          </a:lstStyle>
          <a:p>
            <a:fld id="{2B45F1C5-A37D-46BE-88ED-E1A3EB11CC4E}" type="slidenum">
              <a:rPr lang="fr-FR" smtClean="0"/>
              <a:pPr/>
              <a:t>‹N°›</a:t>
            </a:fld>
            <a:endParaRPr lang="fr-FR"/>
          </a:p>
        </p:txBody>
      </p:sp>
    </p:spTree>
    <p:extLst>
      <p:ext uri="{BB962C8B-B14F-4D97-AF65-F5344CB8AC3E}">
        <p14:creationId xmlns:p14="http://schemas.microsoft.com/office/powerpoint/2010/main" val="39510908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77500" lnSpcReduction="20000"/>
          </a:bodyPr>
          <a:lstStyle/>
          <a:p>
            <a:r>
              <a:rPr lang="fr-FR" dirty="0" smtClean="0"/>
              <a:t>JLC</a:t>
            </a:r>
          </a:p>
          <a:p>
            <a:r>
              <a:rPr lang="fr-FR" sz="800" kern="1200" dirty="0" smtClean="0">
                <a:solidFill>
                  <a:schemeClr val="tx1"/>
                </a:solidFill>
                <a:latin typeface="+mn-lt"/>
                <a:ea typeface="+mn-ea"/>
                <a:cs typeface="+mn-cs"/>
              </a:rPr>
              <a:t>Le tarif couvre ainsi : </a:t>
            </a:r>
          </a:p>
          <a:p>
            <a:pPr lvl="0"/>
            <a:r>
              <a:rPr lang="fr-FR" sz="800" b="1" kern="1200" dirty="0" smtClean="0">
                <a:solidFill>
                  <a:schemeClr val="tx1"/>
                </a:solidFill>
                <a:latin typeface="+mn-lt"/>
                <a:ea typeface="+mn-ea"/>
                <a:cs typeface="+mn-cs"/>
              </a:rPr>
              <a:t>Les dépenses d’exploitation</a:t>
            </a:r>
            <a:r>
              <a:rPr lang="fr-FR" sz="800" kern="1200" dirty="0" smtClean="0">
                <a:solidFill>
                  <a:schemeClr val="tx1"/>
                </a:solidFill>
                <a:latin typeface="+mn-lt"/>
                <a:ea typeface="+mn-ea"/>
                <a:cs typeface="+mn-cs"/>
              </a:rPr>
              <a:t> autorisées par la CRE. En pratique, les dépenses d’exploitation sont appelées « </a:t>
            </a:r>
            <a:r>
              <a:rPr lang="fr-FR" sz="800" i="1" kern="1200" dirty="0" smtClean="0">
                <a:solidFill>
                  <a:schemeClr val="tx1"/>
                </a:solidFill>
                <a:latin typeface="+mn-lt"/>
                <a:ea typeface="+mn-ea"/>
                <a:cs typeface="+mn-cs"/>
              </a:rPr>
              <a:t>charges nettes d’exploitation</a:t>
            </a:r>
            <a:r>
              <a:rPr lang="fr-FR" sz="800" kern="1200" dirty="0" smtClean="0">
                <a:solidFill>
                  <a:schemeClr val="tx1"/>
                </a:solidFill>
                <a:latin typeface="+mn-lt"/>
                <a:ea typeface="+mn-ea"/>
                <a:cs typeface="+mn-cs"/>
              </a:rPr>
              <a:t> » : ce sont les charges d’exploitation hors provisions et amortissements, diminuées des recettes de prestations hors acheminement. Trois principes régissent la couverture de ces dépenses :</a:t>
            </a:r>
          </a:p>
          <a:p>
            <a:pPr lvl="1"/>
            <a:r>
              <a:rPr lang="fr-FR" sz="800" kern="1200" dirty="0" smtClean="0">
                <a:solidFill>
                  <a:schemeClr val="tx1"/>
                </a:solidFill>
                <a:latin typeface="+mn-lt"/>
                <a:ea typeface="+mn-ea"/>
                <a:cs typeface="+mn-cs"/>
              </a:rPr>
              <a:t>Aucune marge commerciale n’est prise en compte dans le tarif,</a:t>
            </a:r>
          </a:p>
          <a:p>
            <a:pPr lvl="1"/>
            <a:r>
              <a:rPr lang="fr-FR" sz="800" kern="1200" dirty="0" smtClean="0">
                <a:solidFill>
                  <a:schemeClr val="tx1"/>
                </a:solidFill>
                <a:latin typeface="+mn-lt"/>
                <a:ea typeface="+mn-ea"/>
                <a:cs typeface="+mn-cs"/>
              </a:rPr>
              <a:t>Tout dépassement est à la charge de GrDF (sans aucune couverture par le tarif),</a:t>
            </a:r>
          </a:p>
          <a:p>
            <a:pPr lvl="1"/>
            <a:r>
              <a:rPr lang="fr-FR" sz="800" kern="1200" dirty="0" smtClean="0">
                <a:solidFill>
                  <a:schemeClr val="tx1"/>
                </a:solidFill>
                <a:latin typeface="+mn-lt"/>
                <a:ea typeface="+mn-ea"/>
                <a:cs typeface="+mn-cs"/>
              </a:rPr>
              <a:t>GrDF est soumis chaque année à des objectifs de productivité importants </a:t>
            </a:r>
            <a:br>
              <a:rPr lang="fr-FR" sz="800" kern="1200" dirty="0" smtClean="0">
                <a:solidFill>
                  <a:schemeClr val="tx1"/>
                </a:solidFill>
                <a:latin typeface="+mn-lt"/>
                <a:ea typeface="+mn-ea"/>
                <a:cs typeface="+mn-cs"/>
              </a:rPr>
            </a:br>
            <a:r>
              <a:rPr lang="fr-FR" sz="800" kern="1200" dirty="0" smtClean="0">
                <a:solidFill>
                  <a:schemeClr val="tx1"/>
                </a:solidFill>
                <a:latin typeface="+mn-lt"/>
                <a:ea typeface="+mn-ea"/>
                <a:cs typeface="+mn-cs"/>
              </a:rPr>
              <a:t>(-1,3%/an dans le tarif d’acheminement actuel). </a:t>
            </a:r>
          </a:p>
          <a:p>
            <a:pPr lvl="0"/>
            <a:r>
              <a:rPr lang="fr-FR" sz="800" b="1" kern="1200" dirty="0" smtClean="0">
                <a:solidFill>
                  <a:schemeClr val="tx1"/>
                </a:solidFill>
                <a:latin typeface="+mn-lt"/>
                <a:ea typeface="+mn-ea"/>
                <a:cs typeface="+mn-cs"/>
              </a:rPr>
              <a:t>Les dépenses d’investissement</a:t>
            </a:r>
            <a:r>
              <a:rPr lang="fr-FR" sz="800" kern="1200" dirty="0" smtClean="0">
                <a:solidFill>
                  <a:schemeClr val="tx1"/>
                </a:solidFill>
                <a:latin typeface="+mn-lt"/>
                <a:ea typeface="+mn-ea"/>
                <a:cs typeface="+mn-cs"/>
              </a:rPr>
              <a:t>. GrDF récupère les investissements qu’il a financés sur leur durée de vie économique (soit 45 ans pour les canalisations), via le tarif, indépendamment du terme des contrats de concession. Ce mécanisme permet d’étaler la charge pour les clients (une période d’amortissement plus courte entrainerait un hausse de tarif). Afin de couvrir ses coûts de financement, GrDF perçoit, via le tarif, une rémunération portant sur les investissements qu’il a financés. Cette rémunération n’est perçue que si l’investissement est réalisé. Le taux de rémunération des capitaux engagés est déterminé par la CRE. Il est fonction des données réelles du marché financier lors de l’élaboration du tarif et tient compte du risque lié à l’activité. En pratique, l’amortissement des dépenses d’investissement et la rémunération du capital immobilisé sont appelées « </a:t>
            </a:r>
            <a:r>
              <a:rPr lang="fr-FR" sz="800" i="1" kern="1200" dirty="0" smtClean="0">
                <a:solidFill>
                  <a:schemeClr val="tx1"/>
                </a:solidFill>
                <a:latin typeface="+mn-lt"/>
                <a:ea typeface="+mn-ea"/>
                <a:cs typeface="+mn-cs"/>
              </a:rPr>
              <a:t>charges de capital normatives</a:t>
            </a:r>
            <a:r>
              <a:rPr lang="fr-FR" sz="800" kern="1200" dirty="0" smtClean="0">
                <a:solidFill>
                  <a:schemeClr val="tx1"/>
                </a:solidFill>
                <a:latin typeface="+mn-lt"/>
                <a:ea typeface="+mn-ea"/>
                <a:cs typeface="+mn-cs"/>
              </a:rPr>
              <a:t> ». Par ailleurs, le tarif n’inclut aucun préfinancement des ouvrages.</a:t>
            </a:r>
          </a:p>
          <a:p>
            <a:r>
              <a:rPr lang="fr-FR" sz="800" kern="1200" dirty="0" smtClean="0">
                <a:solidFill>
                  <a:schemeClr val="tx1"/>
                </a:solidFill>
                <a:latin typeface="+mn-lt"/>
                <a:ea typeface="+mn-ea"/>
                <a:cs typeface="+mn-cs"/>
              </a:rPr>
              <a:t> </a:t>
            </a:r>
          </a:p>
          <a:p>
            <a:r>
              <a:rPr lang="fr-FR" sz="800" kern="1200" dirty="0" smtClean="0">
                <a:solidFill>
                  <a:schemeClr val="tx1"/>
                </a:solidFill>
                <a:latin typeface="+mn-lt"/>
                <a:ea typeface="+mn-ea"/>
                <a:cs typeface="+mn-cs"/>
              </a:rPr>
              <a:t>La CRE veille à ce que les opérateurs soient efficaces : des mécanismes de régulation incitative portant sur la qualité de service ont été régulièrement introduits depuis 2008 (et ont encore été renforcés par une délibération de la CRE en juin 2013) encourageant GrDF à contrôler et maintenir ses coûts et à améliorer la qualité des services qu’il propose. </a:t>
            </a:r>
          </a:p>
          <a:p>
            <a:pPr lvl="0"/>
            <a:r>
              <a:rPr lang="fr-FR" sz="800" kern="1200" dirty="0" smtClean="0">
                <a:solidFill>
                  <a:schemeClr val="tx1"/>
                </a:solidFill>
                <a:latin typeface="+mn-lt"/>
                <a:ea typeface="+mn-ea"/>
                <a:cs typeface="+mn-cs"/>
              </a:rPr>
              <a:t>La CRE audite régulièrement et analyse l’ensemble des dépenses de GrDF sur les exercices passés ainsi que les prévisions de GrDF pour les 4 années suivantes lors de l’élaboration d’un nouveau tarif. Cet examen concerne les charges d’exploitation, les investissements ainsi que les quantités acheminées et le nombre de consommateurs finals.</a:t>
            </a:r>
          </a:p>
          <a:p>
            <a:pPr lvl="0"/>
            <a:r>
              <a:rPr lang="fr-FR" sz="800" kern="1200" dirty="0" smtClean="0">
                <a:solidFill>
                  <a:schemeClr val="tx1"/>
                </a:solidFill>
                <a:latin typeface="+mn-lt"/>
                <a:ea typeface="+mn-ea"/>
                <a:cs typeface="+mn-cs"/>
              </a:rPr>
              <a:t>La CRE compare également les distributeurs à d’autres acteurs européens de taille équivalente et ayant des obligations similaires.</a:t>
            </a:r>
          </a:p>
          <a:p>
            <a:pPr lvl="0"/>
            <a:r>
              <a:rPr lang="fr-FR" sz="800" kern="1200" dirty="0" smtClean="0">
                <a:solidFill>
                  <a:schemeClr val="tx1"/>
                </a:solidFill>
                <a:latin typeface="+mn-lt"/>
                <a:ea typeface="+mn-ea"/>
                <a:cs typeface="+mn-cs"/>
              </a:rPr>
              <a:t>Enfin, des incitations à la productivité, inscrites dans la réglementation, à la maîtrise des investissements hors sécurité, au développement et à la fidélisation sont prises en compte.</a:t>
            </a:r>
          </a:p>
          <a:p>
            <a:r>
              <a:rPr lang="fr-FR" sz="800" kern="1200" dirty="0" smtClean="0">
                <a:solidFill>
                  <a:schemeClr val="tx1"/>
                </a:solidFill>
                <a:latin typeface="+mn-lt"/>
                <a:ea typeface="+mn-ea"/>
                <a:cs typeface="+mn-cs"/>
              </a:rPr>
              <a:t> </a:t>
            </a:r>
          </a:p>
          <a:p>
            <a:r>
              <a:rPr lang="fr-FR" sz="800" kern="1200" dirty="0" smtClean="0">
                <a:solidFill>
                  <a:schemeClr val="tx1"/>
                </a:solidFill>
                <a:latin typeface="+mn-lt"/>
                <a:ea typeface="+mn-ea"/>
                <a:cs typeface="+mn-cs"/>
              </a:rPr>
              <a:t>Enfin, la rémunération des investissements est réexaminée à chaque nouvelle période tarifaire et peut être revue.</a:t>
            </a:r>
          </a:p>
          <a:p>
            <a:r>
              <a:rPr lang="fr-FR" sz="800" kern="1200" dirty="0" smtClean="0">
                <a:solidFill>
                  <a:schemeClr val="tx1"/>
                </a:solidFill>
                <a:latin typeface="+mn-lt"/>
                <a:ea typeface="+mn-ea"/>
                <a:cs typeface="+mn-cs"/>
              </a:rPr>
              <a:t> </a:t>
            </a:r>
          </a:p>
          <a:p>
            <a:r>
              <a:rPr lang="fr-FR" sz="800" kern="1200" dirty="0" smtClean="0">
                <a:solidFill>
                  <a:schemeClr val="tx1"/>
                </a:solidFill>
                <a:latin typeface="+mn-lt"/>
                <a:ea typeface="+mn-ea"/>
                <a:cs typeface="+mn-cs"/>
              </a:rPr>
              <a:t>Le tarif d’acheminement n’intègre aucun préfinancement c'est-à-dire qu’il ne prend pas en compte la provision pour renouvellement. Celle-ci n’est donc pas financée par les utilisateurs du réseau. Le tarif ne prend pas non plus en compte l’amortissement de caducité (définition : voir infra). Aucune des charges comptables dites « calculées » résultant de l’application du Guide des Entreprises Concessionnaires de 1975 et figurant dans le compte rendu annuel d’activité de la concession n’est donc prise en compte dans le calcul du tarif d’acheminement. Inversement, les charges de capital prises en compte par la CRE pour le calcul du tarif ne figurent pas dans le compte de résultat de GrDF.</a:t>
            </a:r>
          </a:p>
          <a:p>
            <a:r>
              <a:rPr lang="fr-FR" sz="800" kern="1200" dirty="0" smtClean="0">
                <a:solidFill>
                  <a:schemeClr val="tx1"/>
                </a:solidFill>
                <a:latin typeface="+mn-lt"/>
                <a:ea typeface="+mn-ea"/>
                <a:cs typeface="+mn-cs"/>
              </a:rPr>
              <a:t> </a:t>
            </a:r>
          </a:p>
          <a:p>
            <a:r>
              <a:rPr lang="fr-FR" sz="800" kern="1200" dirty="0" smtClean="0">
                <a:solidFill>
                  <a:schemeClr val="tx1"/>
                </a:solidFill>
                <a:latin typeface="+mn-lt"/>
                <a:ea typeface="+mn-ea"/>
                <a:cs typeface="+mn-cs"/>
              </a:rPr>
              <a:t>Le tarif d’acheminement est donc un tarif moyen pour l’ensemble des zones desservies et non un tarif fixé concession par concession : Il permet d’assurer au plus grand nombre, dans les mêmes conditions, un accès sûr à une énergie compétitive.</a:t>
            </a:r>
          </a:p>
          <a:p>
            <a:r>
              <a:rPr lang="fr-FR" sz="800" kern="1200" dirty="0" smtClean="0">
                <a:solidFill>
                  <a:schemeClr val="tx1"/>
                </a:solidFill>
                <a:latin typeface="+mn-lt"/>
                <a:ea typeface="+mn-ea"/>
                <a:cs typeface="+mn-cs"/>
              </a:rPr>
              <a:t>Les zones de desserte exclusive ne concernent en revanche pas les nouvelles concessions. En effet, depuis la fin du plan de desserte (2003), toute commune non desservie peut créer une régie agréée ou confier la distribution publique de gaz à l'opérateur agréé de son choix dans le respect de la procédure légale de mise en concurrence.</a:t>
            </a:r>
          </a:p>
          <a:p>
            <a:r>
              <a:rPr lang="fr-FR" sz="800" kern="1200" dirty="0" smtClean="0">
                <a:solidFill>
                  <a:schemeClr val="tx1"/>
                </a:solidFill>
                <a:latin typeface="+mn-lt"/>
                <a:ea typeface="+mn-ea"/>
                <a:cs typeface="+mn-cs"/>
              </a:rPr>
              <a:t>  </a:t>
            </a:r>
          </a:p>
          <a:p>
            <a:r>
              <a:rPr lang="fr-FR" sz="800" kern="1200" dirty="0" smtClean="0">
                <a:solidFill>
                  <a:schemeClr val="tx1"/>
                </a:solidFill>
                <a:latin typeface="+mn-lt"/>
                <a:ea typeface="+mn-ea"/>
                <a:cs typeface="+mn-cs"/>
              </a:rPr>
              <a:t>Le tarif est défini pour une période de 4 ans, mais la grille évolue chaque année au 1</a:t>
            </a:r>
            <a:r>
              <a:rPr lang="fr-FR" sz="800" kern="1200" baseline="30000" dirty="0" smtClean="0">
                <a:solidFill>
                  <a:schemeClr val="tx1"/>
                </a:solidFill>
                <a:latin typeface="+mn-lt"/>
                <a:ea typeface="+mn-ea"/>
                <a:cs typeface="+mn-cs"/>
              </a:rPr>
              <a:t>er</a:t>
            </a:r>
            <a:r>
              <a:rPr lang="fr-FR" sz="800" kern="1200" dirty="0" smtClean="0">
                <a:solidFill>
                  <a:schemeClr val="tx1"/>
                </a:solidFill>
                <a:latin typeface="+mn-lt"/>
                <a:ea typeface="+mn-ea"/>
                <a:cs typeface="+mn-cs"/>
              </a:rPr>
              <a:t> juillet pour prendre en compte l’inflation, l’effort de productivité, les bonus/malus liés à la qualité de service et les écarts entre les prévisions et les réalisations pour des postes difficilement maîtrisables. Le principal facteur d’évolution du tarif est le climat.</a:t>
            </a:r>
          </a:p>
          <a:p>
            <a:r>
              <a:rPr lang="fr-FR" sz="800" kern="1200" dirty="0" smtClean="0">
                <a:solidFill>
                  <a:schemeClr val="tx1"/>
                </a:solidFill>
                <a:latin typeface="+mn-lt"/>
                <a:ea typeface="+mn-ea"/>
                <a:cs typeface="+mn-cs"/>
              </a:rPr>
              <a:t> </a:t>
            </a:r>
          </a:p>
          <a:p>
            <a:r>
              <a:rPr lang="fr-FR" sz="800" kern="1200" dirty="0" smtClean="0">
                <a:solidFill>
                  <a:schemeClr val="tx1"/>
                </a:solidFill>
                <a:latin typeface="+mn-lt"/>
                <a:ea typeface="+mn-ea"/>
                <a:cs typeface="+mn-cs"/>
              </a:rPr>
              <a:t>Pour l’élaboration du tarif, les canalisations (comme l’ensemble des biens) sont ainsi amorties non pas sur la durée résiduelle du contrat de concessions (pour des contrats de 30 ans, la durée résiduelle moyenne est de 15 ans) mais sur leur durée de vie économique qui est nettement supérieure (45 ans). Les canalisations présentes à l’inventaire et ayant plus de 45 ans sortent mécaniquement de l’assiette de calcul du tarif.</a:t>
            </a:r>
          </a:p>
          <a:p>
            <a:r>
              <a:rPr lang="fr-FR" sz="800" kern="1200" dirty="0" smtClean="0">
                <a:solidFill>
                  <a:schemeClr val="tx1"/>
                </a:solidFill>
                <a:latin typeface="+mn-lt"/>
                <a:ea typeface="+mn-ea"/>
                <a:cs typeface="+mn-cs"/>
              </a:rPr>
              <a:t> </a:t>
            </a:r>
          </a:p>
          <a:p>
            <a:endParaRPr lang="fr-FR" dirty="0"/>
          </a:p>
        </p:txBody>
      </p:sp>
      <p:sp>
        <p:nvSpPr>
          <p:cNvPr id="4" name="Espace réservé du numéro de diapositive 3"/>
          <p:cNvSpPr>
            <a:spLocks noGrp="1"/>
          </p:cNvSpPr>
          <p:nvPr>
            <p:ph type="sldNum" sz="quarter" idx="10"/>
          </p:nvPr>
        </p:nvSpPr>
        <p:spPr/>
        <p:txBody>
          <a:bodyPr/>
          <a:lstStyle/>
          <a:p>
            <a:fld id="{2B45F1C5-A37D-46BE-88ED-E1A3EB11CC4E}" type="slidenum">
              <a:rPr lang="fr-FR" smtClean="0"/>
              <a:pPr/>
              <a:t>3</a:t>
            </a:fld>
            <a:endParaRPr lang="fr-FR"/>
          </a:p>
        </p:txBody>
      </p:sp>
    </p:spTree>
    <p:extLst>
      <p:ext uri="{BB962C8B-B14F-4D97-AF65-F5344CB8AC3E}">
        <p14:creationId xmlns:p14="http://schemas.microsoft.com/office/powerpoint/2010/main" val="4183617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Moins</a:t>
            </a:r>
            <a:r>
              <a:rPr lang="fr-FR" baseline="0" dirty="0" smtClean="0"/>
              <a:t> de développement (en 2013, raccordement du crématorium pour plus de 92 000 euros en 2013) et fin du programme ANRU d’Annonay avec du renouvellement d’ouvrages (145 000 euros en 2013)</a:t>
            </a:r>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2B45F1C5-A37D-46BE-88ED-E1A3EB11CC4E}" type="slidenum">
              <a:rPr lang="fr-FR" smtClean="0"/>
              <a:pPr/>
              <a:t>5</a:t>
            </a:fld>
            <a:endParaRPr lang="fr-FR"/>
          </a:p>
        </p:txBody>
      </p:sp>
    </p:spTree>
    <p:extLst>
      <p:ext uri="{BB962C8B-B14F-4D97-AF65-F5344CB8AC3E}">
        <p14:creationId xmlns:p14="http://schemas.microsoft.com/office/powerpoint/2010/main" val="29016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Cuivre 622 m (30%) et Fontes ductiles 1465 m (70%)</a:t>
            </a:r>
            <a:endParaRPr lang="fr-FR" dirty="0"/>
          </a:p>
        </p:txBody>
      </p:sp>
      <p:sp>
        <p:nvSpPr>
          <p:cNvPr id="4" name="Espace réservé du numéro de diapositive 3"/>
          <p:cNvSpPr>
            <a:spLocks noGrp="1"/>
          </p:cNvSpPr>
          <p:nvPr>
            <p:ph type="sldNum" sz="quarter" idx="10"/>
          </p:nvPr>
        </p:nvSpPr>
        <p:spPr/>
        <p:txBody>
          <a:bodyPr/>
          <a:lstStyle/>
          <a:p>
            <a:fld id="{2B45F1C5-A37D-46BE-88ED-E1A3EB11CC4E}" type="slidenum">
              <a:rPr lang="fr-FR" smtClean="0"/>
              <a:pPr/>
              <a:t>6</a:t>
            </a:fld>
            <a:endParaRPr lang="fr-FR"/>
          </a:p>
        </p:txBody>
      </p:sp>
    </p:spTree>
    <p:extLst>
      <p:ext uri="{BB962C8B-B14F-4D97-AF65-F5344CB8AC3E}">
        <p14:creationId xmlns:p14="http://schemas.microsoft.com/office/powerpoint/2010/main" val="12995954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Moins</a:t>
            </a:r>
            <a:r>
              <a:rPr lang="fr-FR" baseline="0" dirty="0" smtClean="0"/>
              <a:t> de développement (en 2013, raccordement du crématorium pour plus de 92 000 euros en 2013) et fin du programme ANRU d’Annonay avec du renouvellement d’ouvrages (145 000 euros en 2013)</a:t>
            </a:r>
            <a:endParaRPr lang="fr-FR" dirty="0"/>
          </a:p>
        </p:txBody>
      </p:sp>
      <p:sp>
        <p:nvSpPr>
          <p:cNvPr id="4" name="Espace réservé du numéro de diapositive 3"/>
          <p:cNvSpPr>
            <a:spLocks noGrp="1"/>
          </p:cNvSpPr>
          <p:nvPr>
            <p:ph type="sldNum" sz="quarter" idx="10"/>
          </p:nvPr>
        </p:nvSpPr>
        <p:spPr/>
        <p:txBody>
          <a:bodyPr/>
          <a:lstStyle/>
          <a:p>
            <a:fld id="{2B45F1C5-A37D-46BE-88ED-E1A3EB11CC4E}" type="slidenum">
              <a:rPr lang="fr-FR" smtClean="0"/>
              <a:pPr/>
              <a:t>7</a:t>
            </a:fld>
            <a:endParaRPr lang="fr-FR"/>
          </a:p>
        </p:txBody>
      </p:sp>
    </p:spTree>
    <p:extLst>
      <p:ext uri="{BB962C8B-B14F-4D97-AF65-F5344CB8AC3E}">
        <p14:creationId xmlns:p14="http://schemas.microsoft.com/office/powerpoint/2010/main" val="12948200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YM</a:t>
            </a:r>
          </a:p>
          <a:p>
            <a:r>
              <a:rPr lang="fr-FR" dirty="0" smtClean="0"/>
              <a:t>Changement de fournisseur important car fusion </a:t>
            </a:r>
            <a:r>
              <a:rPr lang="fr-FR" dirty="0" err="1" smtClean="0"/>
              <a:t>Poweo</a:t>
            </a:r>
            <a:r>
              <a:rPr lang="fr-FR" dirty="0" smtClean="0"/>
              <a:t> – Direct Energie en juillet 2012 effective en 2013</a:t>
            </a:r>
          </a:p>
          <a:p>
            <a:r>
              <a:rPr lang="fr-FR" dirty="0" smtClean="0"/>
              <a:t>Déplacement vain ou annulation tardive (&lt;2 jours) : 27,05 HT et 15,41 HT pour semestriel – 119</a:t>
            </a:r>
            <a:r>
              <a:rPr lang="fr-FR" baseline="0" dirty="0" smtClean="0"/>
              <a:t> HT/219,19 HT et 19,53 HT </a:t>
            </a:r>
            <a:r>
              <a:rPr lang="fr-FR" dirty="0" smtClean="0"/>
              <a:t> </a:t>
            </a:r>
            <a:endParaRPr lang="fr-FR" dirty="0"/>
          </a:p>
        </p:txBody>
      </p:sp>
      <p:sp>
        <p:nvSpPr>
          <p:cNvPr id="4" name="Espace réservé du numéro de diapositive 3"/>
          <p:cNvSpPr>
            <a:spLocks noGrp="1"/>
          </p:cNvSpPr>
          <p:nvPr>
            <p:ph type="sldNum" sz="quarter" idx="10"/>
          </p:nvPr>
        </p:nvSpPr>
        <p:spPr/>
        <p:txBody>
          <a:bodyPr/>
          <a:lstStyle/>
          <a:p>
            <a:fld id="{2B45F1C5-A37D-46BE-88ED-E1A3EB11CC4E}" type="slidenum">
              <a:rPr lang="fr-FR" smtClean="0"/>
              <a:pPr/>
              <a:t>10</a:t>
            </a:fld>
            <a:endParaRPr lang="fr-FR"/>
          </a:p>
        </p:txBody>
      </p:sp>
    </p:spTree>
    <p:extLst>
      <p:ext uri="{BB962C8B-B14F-4D97-AF65-F5344CB8AC3E}">
        <p14:creationId xmlns:p14="http://schemas.microsoft.com/office/powerpoint/2010/main" val="16865280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5.jpeg"/></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chart" Target="../charts/char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chart" Target="../charts/chart3.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11.jpe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 11" descr="Page de garde.jpg"/>
          <p:cNvPicPr/>
          <p:nvPr/>
        </p:nvPicPr>
        <p:blipFill>
          <a:blip r:embed="rId2" cstate="print"/>
          <a:stretch>
            <a:fillRect/>
          </a:stretch>
        </p:blipFill>
        <p:spPr>
          <a:xfrm>
            <a:off x="-98644" y="-29122"/>
            <a:ext cx="10890688" cy="7614745"/>
          </a:xfrm>
          <a:prstGeom prst="rect">
            <a:avLst/>
          </a:prstGeom>
        </p:spPr>
      </p:pic>
      <p:sp>
        <p:nvSpPr>
          <p:cNvPr id="10" name="object 10"/>
          <p:cNvSpPr txBox="1"/>
          <p:nvPr/>
        </p:nvSpPr>
        <p:spPr>
          <a:xfrm>
            <a:off x="0" y="0"/>
            <a:ext cx="10693400" cy="7556500"/>
          </a:xfrm>
          <a:prstGeom prst="rect">
            <a:avLst/>
          </a:prstGeom>
        </p:spPr>
        <p:txBody>
          <a:bodyPr wrap="square" lIns="0" tIns="0" rIns="0" bIns="0" rtlCol="0">
            <a:noAutofit/>
          </a:bodyPr>
          <a:lstStyle/>
          <a:p>
            <a:pPr>
              <a:lnSpc>
                <a:spcPts val="650"/>
              </a:lnSpc>
              <a:spcBef>
                <a:spcPts val="33"/>
              </a:spcBef>
            </a:pPr>
            <a:endParaRPr sz="650" dirty="0"/>
          </a:p>
        </p:txBody>
      </p:sp>
      <p:sp>
        <p:nvSpPr>
          <p:cNvPr id="11" name="object 7"/>
          <p:cNvSpPr txBox="1"/>
          <p:nvPr/>
        </p:nvSpPr>
        <p:spPr>
          <a:xfrm>
            <a:off x="317500" y="6826250"/>
            <a:ext cx="7239000" cy="577850"/>
          </a:xfrm>
          <a:prstGeom prst="rect">
            <a:avLst/>
          </a:prstGeom>
        </p:spPr>
        <p:txBody>
          <a:bodyPr wrap="square" lIns="0" tIns="0" rIns="0" bIns="0" rtlCol="0">
            <a:noAutofit/>
          </a:bodyPr>
          <a:lstStyle/>
          <a:p>
            <a:pPr marL="12700" algn="ctr">
              <a:lnSpc>
                <a:spcPts val="3720"/>
              </a:lnSpc>
              <a:spcBef>
                <a:spcPts val="186"/>
              </a:spcBef>
            </a:pPr>
            <a:r>
              <a:rPr lang="fr-FR" sz="3600" dirty="0" smtClean="0">
                <a:solidFill>
                  <a:srgbClr val="002060"/>
                </a:solidFill>
                <a:latin typeface="Frutiger Bold" pitchFamily="34" charset="0"/>
                <a:cs typeface="Times New Roman"/>
              </a:rPr>
              <a:t>Compte-rendu d’activité </a:t>
            </a:r>
            <a:r>
              <a:rPr lang="fr-FR" sz="3600" dirty="0" smtClean="0">
                <a:solidFill>
                  <a:schemeClr val="accent3">
                    <a:lumMod val="50000"/>
                  </a:schemeClr>
                </a:solidFill>
                <a:latin typeface="Frutiger Bold" pitchFamily="34" charset="0"/>
                <a:cs typeface="Times New Roman"/>
              </a:rPr>
              <a:t>2014</a:t>
            </a:r>
          </a:p>
        </p:txBody>
      </p:sp>
      <p:pic>
        <p:nvPicPr>
          <p:cNvPr id="2" name="Imag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56300" y="425450"/>
            <a:ext cx="3810000" cy="847725"/>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object 80"/>
          <p:cNvSpPr/>
          <p:nvPr/>
        </p:nvSpPr>
        <p:spPr>
          <a:xfrm>
            <a:off x="10196962" y="0"/>
            <a:ext cx="496824" cy="7555991"/>
          </a:xfrm>
          <a:custGeom>
            <a:avLst/>
            <a:gdLst/>
            <a:ahLst/>
            <a:cxnLst/>
            <a:rect l="l" t="t" r="r" b="b"/>
            <a:pathLst>
              <a:path w="496824" h="7555991">
                <a:moveTo>
                  <a:pt x="496437" y="0"/>
                </a:moveTo>
                <a:lnTo>
                  <a:pt x="0" y="0"/>
                </a:lnTo>
                <a:lnTo>
                  <a:pt x="0" y="7555991"/>
                </a:lnTo>
                <a:lnTo>
                  <a:pt x="496437" y="7555991"/>
                </a:lnTo>
                <a:lnTo>
                  <a:pt x="496437" y="0"/>
                </a:lnTo>
                <a:close/>
              </a:path>
            </a:pathLst>
          </a:custGeom>
          <a:solidFill>
            <a:srgbClr val="980098"/>
          </a:solidFill>
        </p:spPr>
        <p:txBody>
          <a:bodyPr wrap="square" lIns="0" tIns="0" rIns="0" bIns="0" rtlCol="0">
            <a:noAutofit/>
          </a:bodyPr>
          <a:lstStyle/>
          <a:p>
            <a:endParaRPr/>
          </a:p>
        </p:txBody>
      </p:sp>
      <p:sp>
        <p:nvSpPr>
          <p:cNvPr id="35" name="object 35"/>
          <p:cNvSpPr txBox="1"/>
          <p:nvPr/>
        </p:nvSpPr>
        <p:spPr>
          <a:xfrm>
            <a:off x="3900816" y="713913"/>
            <a:ext cx="793028" cy="356107"/>
          </a:xfrm>
          <a:prstGeom prst="rect">
            <a:avLst/>
          </a:prstGeom>
        </p:spPr>
        <p:txBody>
          <a:bodyPr wrap="square" lIns="0" tIns="0" rIns="0" bIns="0" rtlCol="0">
            <a:noAutofit/>
          </a:bodyPr>
          <a:lstStyle/>
          <a:p>
            <a:pPr marL="12700">
              <a:lnSpc>
                <a:spcPts val="2715"/>
              </a:lnSpc>
              <a:spcBef>
                <a:spcPts val="135"/>
              </a:spcBef>
            </a:pPr>
            <a:endParaRPr sz="2600" dirty="0">
              <a:latin typeface="Times New Roman"/>
              <a:cs typeface="Times New Roman"/>
            </a:endParaRPr>
          </a:p>
        </p:txBody>
      </p:sp>
      <p:sp>
        <p:nvSpPr>
          <p:cNvPr id="34" name="object 34"/>
          <p:cNvSpPr txBox="1"/>
          <p:nvPr/>
        </p:nvSpPr>
        <p:spPr>
          <a:xfrm>
            <a:off x="4710061" y="713913"/>
            <a:ext cx="590489" cy="356107"/>
          </a:xfrm>
          <a:prstGeom prst="rect">
            <a:avLst/>
          </a:prstGeom>
        </p:spPr>
        <p:txBody>
          <a:bodyPr wrap="square" lIns="0" tIns="0" rIns="0" bIns="0" rtlCol="0">
            <a:noAutofit/>
          </a:bodyPr>
          <a:lstStyle/>
          <a:p>
            <a:pPr marL="12700">
              <a:lnSpc>
                <a:spcPts val="2715"/>
              </a:lnSpc>
              <a:spcBef>
                <a:spcPts val="135"/>
              </a:spcBef>
            </a:pPr>
            <a:endParaRPr sz="2600" dirty="0">
              <a:latin typeface="Times New Roman"/>
              <a:cs typeface="Times New Roman"/>
            </a:endParaRPr>
          </a:p>
        </p:txBody>
      </p:sp>
      <p:sp>
        <p:nvSpPr>
          <p:cNvPr id="33" name="object 33"/>
          <p:cNvSpPr txBox="1"/>
          <p:nvPr/>
        </p:nvSpPr>
        <p:spPr>
          <a:xfrm>
            <a:off x="5318139" y="713913"/>
            <a:ext cx="1234102" cy="356107"/>
          </a:xfrm>
          <a:prstGeom prst="rect">
            <a:avLst/>
          </a:prstGeom>
        </p:spPr>
        <p:txBody>
          <a:bodyPr wrap="square" lIns="0" tIns="0" rIns="0" bIns="0" rtlCol="0">
            <a:noAutofit/>
          </a:bodyPr>
          <a:lstStyle/>
          <a:p>
            <a:pPr marL="12700">
              <a:lnSpc>
                <a:spcPts val="2715"/>
              </a:lnSpc>
              <a:spcBef>
                <a:spcPts val="135"/>
              </a:spcBef>
            </a:pPr>
            <a:endParaRPr sz="2600" dirty="0">
              <a:latin typeface="Times New Roman"/>
              <a:cs typeface="Times New Roman"/>
            </a:endParaRPr>
          </a:p>
        </p:txBody>
      </p:sp>
      <p:sp>
        <p:nvSpPr>
          <p:cNvPr id="32" name="object 32"/>
          <p:cNvSpPr txBox="1"/>
          <p:nvPr/>
        </p:nvSpPr>
        <p:spPr>
          <a:xfrm>
            <a:off x="6569345" y="713913"/>
            <a:ext cx="736793" cy="356107"/>
          </a:xfrm>
          <a:prstGeom prst="rect">
            <a:avLst/>
          </a:prstGeom>
        </p:spPr>
        <p:txBody>
          <a:bodyPr wrap="square" lIns="0" tIns="0" rIns="0" bIns="0" rtlCol="0">
            <a:noAutofit/>
          </a:bodyPr>
          <a:lstStyle/>
          <a:p>
            <a:pPr marL="12700">
              <a:lnSpc>
                <a:spcPts val="2715"/>
              </a:lnSpc>
              <a:spcBef>
                <a:spcPts val="135"/>
              </a:spcBef>
            </a:pPr>
            <a:endParaRPr sz="2600" dirty="0">
              <a:latin typeface="Times New Roman"/>
              <a:cs typeface="Times New Roman"/>
            </a:endParaRPr>
          </a:p>
        </p:txBody>
      </p:sp>
      <p:sp>
        <p:nvSpPr>
          <p:cNvPr id="31" name="object 31"/>
          <p:cNvSpPr txBox="1"/>
          <p:nvPr/>
        </p:nvSpPr>
        <p:spPr>
          <a:xfrm>
            <a:off x="820808" y="1680284"/>
            <a:ext cx="384382" cy="253999"/>
          </a:xfrm>
          <a:prstGeom prst="rect">
            <a:avLst/>
          </a:prstGeom>
        </p:spPr>
        <p:txBody>
          <a:bodyPr wrap="square" lIns="0" tIns="0" rIns="0" bIns="0" rtlCol="0">
            <a:noAutofit/>
          </a:bodyPr>
          <a:lstStyle/>
          <a:p>
            <a:pPr marL="12700">
              <a:lnSpc>
                <a:spcPts val="1920"/>
              </a:lnSpc>
              <a:spcBef>
                <a:spcPts val="96"/>
              </a:spcBef>
            </a:pPr>
            <a:endParaRPr sz="1800" dirty="0">
              <a:latin typeface="Times New Roman"/>
              <a:cs typeface="Times New Roman"/>
            </a:endParaRPr>
          </a:p>
        </p:txBody>
      </p:sp>
      <p:sp>
        <p:nvSpPr>
          <p:cNvPr id="30" name="object 30"/>
          <p:cNvSpPr txBox="1"/>
          <p:nvPr/>
        </p:nvSpPr>
        <p:spPr>
          <a:xfrm>
            <a:off x="1214001" y="1680284"/>
            <a:ext cx="841584" cy="253999"/>
          </a:xfrm>
          <a:prstGeom prst="rect">
            <a:avLst/>
          </a:prstGeom>
        </p:spPr>
        <p:txBody>
          <a:bodyPr wrap="square" lIns="0" tIns="0" rIns="0" bIns="0" rtlCol="0">
            <a:noAutofit/>
          </a:bodyPr>
          <a:lstStyle/>
          <a:p>
            <a:pPr marL="12700">
              <a:lnSpc>
                <a:spcPts val="1920"/>
              </a:lnSpc>
              <a:spcBef>
                <a:spcPts val="96"/>
              </a:spcBef>
            </a:pPr>
            <a:endParaRPr sz="1800" dirty="0">
              <a:latin typeface="Times New Roman"/>
              <a:cs typeface="Times New Roman"/>
            </a:endParaRPr>
          </a:p>
        </p:txBody>
      </p:sp>
      <p:sp>
        <p:nvSpPr>
          <p:cNvPr id="29" name="object 29"/>
          <p:cNvSpPr txBox="1"/>
          <p:nvPr/>
        </p:nvSpPr>
        <p:spPr>
          <a:xfrm>
            <a:off x="2064395" y="1680284"/>
            <a:ext cx="1001562" cy="253999"/>
          </a:xfrm>
          <a:prstGeom prst="rect">
            <a:avLst/>
          </a:prstGeom>
        </p:spPr>
        <p:txBody>
          <a:bodyPr wrap="square" lIns="0" tIns="0" rIns="0" bIns="0" rtlCol="0">
            <a:noAutofit/>
          </a:bodyPr>
          <a:lstStyle/>
          <a:p>
            <a:pPr marL="12700">
              <a:lnSpc>
                <a:spcPts val="1920"/>
              </a:lnSpc>
              <a:spcBef>
                <a:spcPts val="96"/>
              </a:spcBef>
            </a:pPr>
            <a:endParaRPr sz="1800" dirty="0">
              <a:latin typeface="Times New Roman"/>
              <a:cs typeface="Times New Roman"/>
            </a:endParaRPr>
          </a:p>
        </p:txBody>
      </p:sp>
      <p:sp>
        <p:nvSpPr>
          <p:cNvPr id="27" name="object 27"/>
          <p:cNvSpPr txBox="1"/>
          <p:nvPr/>
        </p:nvSpPr>
        <p:spPr>
          <a:xfrm>
            <a:off x="820808" y="4623126"/>
            <a:ext cx="384382" cy="253999"/>
          </a:xfrm>
          <a:prstGeom prst="rect">
            <a:avLst/>
          </a:prstGeom>
        </p:spPr>
        <p:txBody>
          <a:bodyPr wrap="square" lIns="0" tIns="0" rIns="0" bIns="0" rtlCol="0">
            <a:noAutofit/>
          </a:bodyPr>
          <a:lstStyle/>
          <a:p>
            <a:pPr marL="12700">
              <a:lnSpc>
                <a:spcPts val="1920"/>
              </a:lnSpc>
              <a:spcBef>
                <a:spcPts val="96"/>
              </a:spcBef>
            </a:pPr>
            <a:endParaRPr sz="1800" dirty="0">
              <a:latin typeface="Times New Roman"/>
              <a:cs typeface="Times New Roman"/>
            </a:endParaRPr>
          </a:p>
        </p:txBody>
      </p:sp>
      <p:sp>
        <p:nvSpPr>
          <p:cNvPr id="26" name="object 26"/>
          <p:cNvSpPr txBox="1"/>
          <p:nvPr/>
        </p:nvSpPr>
        <p:spPr>
          <a:xfrm>
            <a:off x="1214001" y="4623126"/>
            <a:ext cx="841584" cy="253999"/>
          </a:xfrm>
          <a:prstGeom prst="rect">
            <a:avLst/>
          </a:prstGeom>
        </p:spPr>
        <p:txBody>
          <a:bodyPr wrap="square" lIns="0" tIns="0" rIns="0" bIns="0" rtlCol="0">
            <a:noAutofit/>
          </a:bodyPr>
          <a:lstStyle/>
          <a:p>
            <a:pPr marL="12700">
              <a:lnSpc>
                <a:spcPts val="1920"/>
              </a:lnSpc>
              <a:spcBef>
                <a:spcPts val="96"/>
              </a:spcBef>
            </a:pPr>
            <a:endParaRPr sz="1800" dirty="0">
              <a:latin typeface="Times New Roman"/>
              <a:cs typeface="Times New Roman"/>
            </a:endParaRPr>
          </a:p>
        </p:txBody>
      </p:sp>
      <p:sp>
        <p:nvSpPr>
          <p:cNvPr id="25" name="object 25"/>
          <p:cNvSpPr txBox="1"/>
          <p:nvPr/>
        </p:nvSpPr>
        <p:spPr>
          <a:xfrm>
            <a:off x="2064395" y="4623126"/>
            <a:ext cx="1838274" cy="253999"/>
          </a:xfrm>
          <a:prstGeom prst="rect">
            <a:avLst/>
          </a:prstGeom>
        </p:spPr>
        <p:txBody>
          <a:bodyPr wrap="square" lIns="0" tIns="0" rIns="0" bIns="0" rtlCol="0">
            <a:noAutofit/>
          </a:bodyPr>
          <a:lstStyle/>
          <a:p>
            <a:pPr marL="12700">
              <a:lnSpc>
                <a:spcPts val="1920"/>
              </a:lnSpc>
              <a:spcBef>
                <a:spcPts val="96"/>
              </a:spcBef>
            </a:pPr>
            <a:endParaRPr sz="1800" dirty="0">
              <a:latin typeface="Times New Roman"/>
              <a:cs typeface="Times New Roman"/>
            </a:endParaRPr>
          </a:p>
        </p:txBody>
      </p:sp>
      <p:sp>
        <p:nvSpPr>
          <p:cNvPr id="1028" name="Text Box 4"/>
          <p:cNvSpPr txBox="1">
            <a:spLocks noChangeArrowheads="1"/>
          </p:cNvSpPr>
          <p:nvPr/>
        </p:nvSpPr>
        <p:spPr bwMode="auto">
          <a:xfrm>
            <a:off x="2984500" y="577850"/>
            <a:ext cx="5229225" cy="49244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2600" b="1" i="0" u="none" strike="noStrike" cap="none" normalizeH="0" baseline="0" dirty="0" smtClean="0">
                <a:ln>
                  <a:noFill/>
                </a:ln>
                <a:solidFill>
                  <a:srgbClr val="FFFFFF"/>
                </a:solidFill>
                <a:effectLst/>
                <a:latin typeface="Frutiger Roman" pitchFamily="34" charset="0"/>
                <a:cs typeface="Arial" pitchFamily="34" charset="0"/>
              </a:rPr>
              <a:t>Prestations</a:t>
            </a:r>
            <a:r>
              <a:rPr kumimoji="0" lang="fr-FR" sz="2600" b="1" i="0" u="none" strike="noStrike" cap="none" normalizeH="0" dirty="0" smtClean="0">
                <a:ln>
                  <a:noFill/>
                </a:ln>
                <a:solidFill>
                  <a:srgbClr val="FFFFFF"/>
                </a:solidFill>
                <a:effectLst/>
                <a:latin typeface="Frutiger Roman" pitchFamily="34" charset="0"/>
                <a:cs typeface="Arial" pitchFamily="34" charset="0"/>
              </a:rPr>
              <a:t> réalisées</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3" name="object 5"/>
          <p:cNvSpPr txBox="1"/>
          <p:nvPr/>
        </p:nvSpPr>
        <p:spPr>
          <a:xfrm rot="16200000">
            <a:off x="9064238" y="3318448"/>
            <a:ext cx="2838264" cy="367340"/>
          </a:xfrm>
          <a:prstGeom prst="rect">
            <a:avLst/>
          </a:prstGeom>
        </p:spPr>
        <p:txBody>
          <a:bodyPr wrap="square" lIns="0" tIns="0" rIns="0" bIns="0" rtlCol="0">
            <a:noAutofit/>
          </a:bodyPr>
          <a:lstStyle/>
          <a:p>
            <a:pPr marL="12700" algn="ctr">
              <a:lnSpc>
                <a:spcPts val="1510"/>
              </a:lnSpc>
              <a:spcBef>
                <a:spcPts val="75"/>
              </a:spcBef>
            </a:pPr>
            <a:r>
              <a:rPr sz="1400" dirty="0" err="1" smtClean="0">
                <a:solidFill>
                  <a:srgbClr val="FFFFFF"/>
                </a:solidFill>
                <a:latin typeface="Frutiger Bold" pitchFamily="34" charset="0"/>
                <a:cs typeface="Times New Roman"/>
              </a:rPr>
              <a:t>V</a:t>
            </a:r>
            <a:r>
              <a:rPr sz="1400" spc="-4" dirty="0" err="1" smtClean="0">
                <a:solidFill>
                  <a:srgbClr val="FFFFFF"/>
                </a:solidFill>
                <a:latin typeface="Frutiger Bold" pitchFamily="34" charset="0"/>
                <a:cs typeface="Times New Roman"/>
              </a:rPr>
              <a:t>o</a:t>
            </a:r>
            <a:r>
              <a:rPr sz="1400" spc="4" dirty="0" err="1" smtClean="0">
                <a:solidFill>
                  <a:srgbClr val="FFFFFF"/>
                </a:solidFill>
                <a:latin typeface="Frutiger Bold" pitchFamily="34" charset="0"/>
                <a:cs typeface="Times New Roman"/>
              </a:rPr>
              <a:t>tr</a:t>
            </a:r>
            <a:r>
              <a:rPr sz="1400" spc="0" dirty="0" err="1" smtClean="0">
                <a:solidFill>
                  <a:srgbClr val="FFFFFF"/>
                </a:solidFill>
                <a:latin typeface="Frutiger Bold" pitchFamily="34" charset="0"/>
                <a:cs typeface="Times New Roman"/>
              </a:rPr>
              <a:t>e</a:t>
            </a:r>
            <a:r>
              <a:rPr sz="1400" spc="34" dirty="0" smtClean="0">
                <a:solidFill>
                  <a:srgbClr val="FFFFFF"/>
                </a:solidFill>
                <a:latin typeface="Frutiger Bold" pitchFamily="34" charset="0"/>
                <a:cs typeface="Times New Roman"/>
              </a:rPr>
              <a:t> </a:t>
            </a:r>
            <a:r>
              <a:rPr sz="1400" spc="-11" dirty="0" smtClean="0">
                <a:solidFill>
                  <a:srgbClr val="FFFFFF"/>
                </a:solidFill>
                <a:latin typeface="Frutiger Bold" pitchFamily="34" charset="0"/>
                <a:cs typeface="Times New Roman"/>
              </a:rPr>
              <a:t>c</a:t>
            </a:r>
            <a:r>
              <a:rPr sz="1400" spc="5" dirty="0" smtClean="0">
                <a:solidFill>
                  <a:srgbClr val="FFFFFF"/>
                </a:solidFill>
                <a:latin typeface="Frutiger Bold" pitchFamily="34" charset="0"/>
                <a:cs typeface="Times New Roman"/>
              </a:rPr>
              <a:t>on</a:t>
            </a:r>
            <a:r>
              <a:rPr lang="fr-FR" sz="1400" spc="5" dirty="0" smtClean="0">
                <a:solidFill>
                  <a:srgbClr val="FFFFFF"/>
                </a:solidFill>
                <a:latin typeface="Frutiger Bold" pitchFamily="34" charset="0"/>
                <a:cs typeface="Times New Roman"/>
              </a:rPr>
              <a:t>c</a:t>
            </a:r>
            <a:r>
              <a:rPr sz="1400" spc="0" dirty="0" smtClean="0">
                <a:solidFill>
                  <a:srgbClr val="FFFFFF"/>
                </a:solidFill>
                <a:latin typeface="Frutiger Bold" pitchFamily="34" charset="0"/>
                <a:cs typeface="Times New Roman"/>
              </a:rPr>
              <a:t>e</a:t>
            </a:r>
            <a:r>
              <a:rPr lang="fr-FR" sz="1400" spc="0" dirty="0" err="1" smtClean="0">
                <a:solidFill>
                  <a:srgbClr val="FFFFFF"/>
                </a:solidFill>
                <a:latin typeface="Frutiger Bold" pitchFamily="34" charset="0"/>
                <a:cs typeface="Times New Roman"/>
              </a:rPr>
              <a:t>ssion</a:t>
            </a:r>
            <a:r>
              <a:rPr sz="1400" spc="20" dirty="0" smtClean="0">
                <a:solidFill>
                  <a:srgbClr val="FFFFFF"/>
                </a:solidFill>
                <a:latin typeface="Frutiger Bold" pitchFamily="34" charset="0"/>
                <a:cs typeface="Times New Roman"/>
              </a:rPr>
              <a:t> </a:t>
            </a:r>
            <a:r>
              <a:rPr sz="1400" spc="-9" dirty="0" smtClean="0">
                <a:solidFill>
                  <a:srgbClr val="FFFFFF"/>
                </a:solidFill>
                <a:latin typeface="Frutiger Bold" pitchFamily="34" charset="0"/>
                <a:cs typeface="Times New Roman"/>
              </a:rPr>
              <a:t>e</a:t>
            </a:r>
            <a:r>
              <a:rPr sz="1400" spc="0" dirty="0" smtClean="0">
                <a:solidFill>
                  <a:srgbClr val="FFFFFF"/>
                </a:solidFill>
                <a:latin typeface="Frutiger Bold" pitchFamily="34" charset="0"/>
                <a:cs typeface="Times New Roman"/>
              </a:rPr>
              <a:t>n </a:t>
            </a:r>
            <a:r>
              <a:rPr sz="1400" spc="8" dirty="0" smtClean="0">
                <a:solidFill>
                  <a:srgbClr val="FFFFFF"/>
                </a:solidFill>
                <a:latin typeface="Frutiger Bold" pitchFamily="34" charset="0"/>
                <a:cs typeface="Times New Roman"/>
              </a:rPr>
              <a:t> </a:t>
            </a:r>
            <a:r>
              <a:rPr sz="1400" spc="-9" dirty="0" smtClean="0">
                <a:solidFill>
                  <a:srgbClr val="FFFFFF"/>
                </a:solidFill>
                <a:latin typeface="Frutiger Bold" pitchFamily="34" charset="0"/>
                <a:cs typeface="Times New Roman"/>
              </a:rPr>
              <a:t>2</a:t>
            </a:r>
            <a:r>
              <a:rPr sz="1400" spc="0" dirty="0" smtClean="0">
                <a:solidFill>
                  <a:srgbClr val="FFFFFF"/>
                </a:solidFill>
                <a:latin typeface="Frutiger Bold" pitchFamily="34" charset="0"/>
                <a:cs typeface="Times New Roman"/>
              </a:rPr>
              <a:t>01</a:t>
            </a:r>
            <a:r>
              <a:rPr lang="fr-FR" sz="1400" spc="0" dirty="0" smtClean="0">
                <a:solidFill>
                  <a:srgbClr val="FFFFFF"/>
                </a:solidFill>
                <a:latin typeface="Frutiger Bold" pitchFamily="34" charset="0"/>
                <a:cs typeface="Times New Roman"/>
              </a:rPr>
              <a:t>4</a:t>
            </a:r>
            <a:endParaRPr sz="1400" dirty="0">
              <a:latin typeface="Frutiger Bold" pitchFamily="34" charset="0"/>
              <a:cs typeface="Times New Roman"/>
            </a:endParaRPr>
          </a:p>
        </p:txBody>
      </p:sp>
      <p:graphicFrame>
        <p:nvGraphicFramePr>
          <p:cNvPr id="28" name="Tableau 27"/>
          <p:cNvGraphicFramePr>
            <a:graphicFrameLocks noGrp="1"/>
          </p:cNvGraphicFramePr>
          <p:nvPr>
            <p:extLst>
              <p:ext uri="{D42A27DB-BD31-4B8C-83A1-F6EECF244321}">
                <p14:modId xmlns:p14="http://schemas.microsoft.com/office/powerpoint/2010/main" val="2620743418"/>
              </p:ext>
            </p:extLst>
          </p:nvPr>
        </p:nvGraphicFramePr>
        <p:xfrm>
          <a:off x="698500" y="2025650"/>
          <a:ext cx="8610601" cy="2139191"/>
        </p:xfrm>
        <a:graphic>
          <a:graphicData uri="http://schemas.openxmlformats.org/drawingml/2006/table">
            <a:tbl>
              <a:tblPr/>
              <a:tblGrid>
                <a:gridCol w="6187616"/>
                <a:gridCol w="1397164"/>
                <a:gridCol w="1025821"/>
              </a:tblGrid>
              <a:tr h="302003">
                <a:tc>
                  <a:txBody>
                    <a:bodyPr/>
                    <a:lstStyle/>
                    <a:p>
                      <a:pPr algn="l">
                        <a:spcBef>
                          <a:spcPts val="300"/>
                        </a:spcBef>
                        <a:spcAft>
                          <a:spcPts val="300"/>
                        </a:spcAft>
                      </a:pPr>
                      <a:r>
                        <a:rPr lang="fr-FR" sz="1400" b="1" dirty="0" smtClean="0">
                          <a:solidFill>
                            <a:srgbClr val="00B0F0"/>
                          </a:solidFill>
                          <a:latin typeface="Arial"/>
                          <a:ea typeface="Times New Roman"/>
                        </a:rPr>
                        <a:t>Principales</a:t>
                      </a:r>
                      <a:r>
                        <a:rPr lang="fr-FR" sz="1400" b="1" baseline="0" dirty="0" smtClean="0">
                          <a:solidFill>
                            <a:srgbClr val="00B0F0"/>
                          </a:solidFill>
                          <a:latin typeface="Arial"/>
                          <a:ea typeface="Times New Roman"/>
                        </a:rPr>
                        <a:t> prestations réalisées à la demande des fournisseurs</a:t>
                      </a:r>
                      <a:endParaRPr lang="fr-FR" sz="1000" dirty="0">
                        <a:solidFill>
                          <a:srgbClr val="5F497A"/>
                        </a:solidFill>
                        <a:latin typeface="Times New Roman"/>
                        <a:ea typeface="Times New Roman"/>
                      </a:endParaRPr>
                    </a:p>
                  </a:txBody>
                  <a:tcPr marL="55144" marR="55144" marT="0" marB="0" anchor="ctr">
                    <a:lnL>
                      <a:noFill/>
                    </a:lnL>
                    <a:lnR>
                      <a:noFill/>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tcPr>
                </a:tc>
                <a:tc>
                  <a:txBody>
                    <a:bodyPr/>
                    <a:lstStyle/>
                    <a:p>
                      <a:pPr algn="ctr">
                        <a:spcBef>
                          <a:spcPts val="300"/>
                        </a:spcBef>
                        <a:spcAft>
                          <a:spcPts val="300"/>
                        </a:spcAft>
                      </a:pPr>
                      <a:r>
                        <a:rPr lang="fr-FR" sz="1400" b="1" dirty="0" smtClean="0">
                          <a:solidFill>
                            <a:srgbClr val="00B0F0"/>
                          </a:solidFill>
                          <a:latin typeface="Arial"/>
                          <a:ea typeface="Times New Roman"/>
                        </a:rPr>
                        <a:t>2014</a:t>
                      </a:r>
                      <a:endParaRPr lang="fr-FR" sz="1000" dirty="0">
                        <a:solidFill>
                          <a:srgbClr val="5F497A"/>
                        </a:solidFill>
                        <a:latin typeface="Times New Roman"/>
                        <a:ea typeface="Times New Roman"/>
                      </a:endParaRPr>
                    </a:p>
                  </a:txBody>
                  <a:tcPr marL="55144" marR="55144" marT="0" marB="0" anchor="ctr">
                    <a:lnL>
                      <a:noFill/>
                    </a:lnL>
                    <a:lnR>
                      <a:noFill/>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tcPr>
                </a:tc>
                <a:tc>
                  <a:txBody>
                    <a:bodyPr/>
                    <a:lstStyle/>
                    <a:p>
                      <a:pPr algn="ctr">
                        <a:spcBef>
                          <a:spcPts val="300"/>
                        </a:spcBef>
                        <a:spcAft>
                          <a:spcPts val="300"/>
                        </a:spcAft>
                      </a:pPr>
                      <a:r>
                        <a:rPr lang="fr-FR" sz="1100" b="1" dirty="0" smtClean="0">
                          <a:solidFill>
                            <a:srgbClr val="00B0F0"/>
                          </a:solidFill>
                          <a:latin typeface="Arial"/>
                          <a:ea typeface="Times New Roman"/>
                        </a:rPr>
                        <a:t>2013</a:t>
                      </a:r>
                      <a:endParaRPr lang="fr-FR" sz="1000" dirty="0">
                        <a:solidFill>
                          <a:srgbClr val="5F497A"/>
                        </a:solidFill>
                        <a:latin typeface="Times New Roman"/>
                        <a:ea typeface="Times New Roman"/>
                      </a:endParaRPr>
                    </a:p>
                  </a:txBody>
                  <a:tcPr marL="55144" marR="55144" marT="0" marB="0" anchor="ctr">
                    <a:lnL>
                      <a:noFill/>
                    </a:lnL>
                    <a:lnR>
                      <a:noFill/>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tcPr>
                </a:tc>
              </a:tr>
              <a:tr h="306198">
                <a:tc>
                  <a:txBody>
                    <a:bodyPr/>
                    <a:lstStyle/>
                    <a:p>
                      <a:pPr marL="180340" algn="l">
                        <a:spcBef>
                          <a:spcPts val="300"/>
                        </a:spcBef>
                        <a:spcAft>
                          <a:spcPts val="300"/>
                        </a:spcAft>
                      </a:pPr>
                      <a:r>
                        <a:rPr lang="fr-FR" sz="1300" b="1" dirty="0" smtClean="0">
                          <a:solidFill>
                            <a:srgbClr val="595959"/>
                          </a:solidFill>
                          <a:latin typeface="Arial"/>
                          <a:ea typeface="Times New Roman"/>
                        </a:rPr>
                        <a:t>Mise en service</a:t>
                      </a:r>
                      <a:endParaRPr lang="fr-FR" sz="1000" dirty="0">
                        <a:solidFill>
                          <a:srgbClr val="5F497A"/>
                        </a:solidFill>
                        <a:latin typeface="Times New Roman"/>
                        <a:ea typeface="Times New Roman"/>
                      </a:endParaRPr>
                    </a:p>
                  </a:txBody>
                  <a:tcPr marL="55144" marR="55144" marT="0" marB="0" anchor="ctr">
                    <a:lnL>
                      <a:noFill/>
                    </a:lnL>
                    <a:lnR>
                      <a:noFill/>
                    </a:lnR>
                    <a:lnT w="12700" cap="flat" cmpd="sng" algn="ctr">
                      <a:solidFill>
                        <a:srgbClr val="8064A2"/>
                      </a:solidFill>
                      <a:prstDash val="solid"/>
                      <a:round/>
                      <a:headEnd type="none" w="med" len="med"/>
                      <a:tailEnd type="none" w="med" len="med"/>
                    </a:lnT>
                    <a:lnB>
                      <a:noFill/>
                    </a:lnB>
                    <a:solidFill>
                      <a:srgbClr val="DFD8E8"/>
                    </a:solidFill>
                  </a:tcPr>
                </a:tc>
                <a:tc>
                  <a:txBody>
                    <a:bodyPr/>
                    <a:lstStyle/>
                    <a:p>
                      <a:pPr algn="ctr">
                        <a:spcBef>
                          <a:spcPts val="300"/>
                        </a:spcBef>
                        <a:spcAft>
                          <a:spcPts val="300"/>
                        </a:spcAft>
                      </a:pPr>
                      <a:r>
                        <a:rPr lang="fr-FR" sz="1300" b="1" dirty="0" smtClean="0">
                          <a:solidFill>
                            <a:srgbClr val="595959"/>
                          </a:solidFill>
                          <a:latin typeface="Arial"/>
                          <a:ea typeface="Times New Roman"/>
                        </a:rPr>
                        <a:t>3</a:t>
                      </a:r>
                      <a:r>
                        <a:rPr lang="fr-FR" sz="1300" b="1" baseline="0" dirty="0" smtClean="0">
                          <a:solidFill>
                            <a:srgbClr val="595959"/>
                          </a:solidFill>
                          <a:latin typeface="Arial"/>
                          <a:ea typeface="Times New Roman"/>
                        </a:rPr>
                        <a:t> 261</a:t>
                      </a:r>
                      <a:endParaRPr lang="fr-FR" sz="1000" dirty="0">
                        <a:solidFill>
                          <a:srgbClr val="5F497A"/>
                        </a:solidFill>
                        <a:latin typeface="Times New Roman"/>
                        <a:ea typeface="Times New Roman"/>
                      </a:endParaRPr>
                    </a:p>
                  </a:txBody>
                  <a:tcPr marL="55144" marR="55144" marT="0" marB="0" anchor="ctr">
                    <a:lnL>
                      <a:noFill/>
                    </a:lnL>
                    <a:lnR>
                      <a:noFill/>
                    </a:lnR>
                    <a:lnT w="12700" cap="flat" cmpd="sng" algn="ctr">
                      <a:solidFill>
                        <a:srgbClr val="8064A2"/>
                      </a:solidFill>
                      <a:prstDash val="solid"/>
                      <a:round/>
                      <a:headEnd type="none" w="med" len="med"/>
                      <a:tailEnd type="none" w="med" len="med"/>
                    </a:lnT>
                    <a:lnB>
                      <a:noFill/>
                    </a:lnB>
                    <a:solidFill>
                      <a:srgbClr val="DFD8E8"/>
                    </a:solidFill>
                  </a:tcPr>
                </a:tc>
                <a:tc>
                  <a:txBody>
                    <a:bodyPr/>
                    <a:lstStyle/>
                    <a:p>
                      <a:pPr algn="ctr">
                        <a:spcBef>
                          <a:spcPts val="300"/>
                        </a:spcBef>
                        <a:spcAft>
                          <a:spcPts val="300"/>
                        </a:spcAft>
                      </a:pPr>
                      <a:r>
                        <a:rPr lang="fr-FR" sz="1000" dirty="0" smtClean="0">
                          <a:solidFill>
                            <a:srgbClr val="5F497A"/>
                          </a:solidFill>
                          <a:latin typeface="Arial" pitchFamily="34" charset="0"/>
                          <a:ea typeface="Times New Roman"/>
                          <a:cs typeface="Arial" pitchFamily="34" charset="0"/>
                        </a:rPr>
                        <a:t>3 265</a:t>
                      </a:r>
                      <a:endParaRPr lang="fr-FR" sz="1000" dirty="0">
                        <a:solidFill>
                          <a:srgbClr val="5F497A"/>
                        </a:solidFill>
                        <a:latin typeface="Arial" pitchFamily="34" charset="0"/>
                        <a:ea typeface="Times New Roman"/>
                        <a:cs typeface="Arial" pitchFamily="34" charset="0"/>
                      </a:endParaRPr>
                    </a:p>
                  </a:txBody>
                  <a:tcPr marL="55144" marR="55144" marT="0" marB="0" anchor="ctr">
                    <a:lnL>
                      <a:noFill/>
                    </a:lnL>
                    <a:lnR>
                      <a:noFill/>
                    </a:lnR>
                    <a:lnT w="12700" cap="flat" cmpd="sng" algn="ctr">
                      <a:solidFill>
                        <a:srgbClr val="8064A2"/>
                      </a:solidFill>
                      <a:prstDash val="solid"/>
                      <a:round/>
                      <a:headEnd type="none" w="med" len="med"/>
                      <a:tailEnd type="none" w="med" len="med"/>
                    </a:lnT>
                    <a:lnB>
                      <a:noFill/>
                    </a:lnB>
                    <a:solidFill>
                      <a:srgbClr val="DFD8E8"/>
                    </a:solidFill>
                  </a:tcPr>
                </a:tc>
              </a:tr>
              <a:tr h="306198">
                <a:tc>
                  <a:txBody>
                    <a:bodyPr/>
                    <a:lstStyle/>
                    <a:p>
                      <a:pPr marL="180340" algn="l">
                        <a:spcBef>
                          <a:spcPts val="300"/>
                        </a:spcBef>
                        <a:spcAft>
                          <a:spcPts val="300"/>
                        </a:spcAft>
                      </a:pPr>
                      <a:r>
                        <a:rPr lang="fr-FR" sz="1300" b="1" dirty="0" smtClean="0">
                          <a:solidFill>
                            <a:srgbClr val="595959"/>
                          </a:solidFill>
                          <a:latin typeface="Arial"/>
                          <a:ea typeface="Times New Roman"/>
                        </a:rPr>
                        <a:t>Mise hors service</a:t>
                      </a:r>
                      <a:endParaRPr lang="fr-FR" sz="1000" dirty="0">
                        <a:solidFill>
                          <a:srgbClr val="5F497A"/>
                        </a:solidFill>
                        <a:latin typeface="Times New Roman"/>
                        <a:ea typeface="Times New Roman"/>
                      </a:endParaRPr>
                    </a:p>
                  </a:txBody>
                  <a:tcPr marL="55144" marR="55144" marT="0" marB="0" anchor="ctr">
                    <a:lnL>
                      <a:noFill/>
                    </a:lnL>
                    <a:lnR>
                      <a:noFill/>
                    </a:lnR>
                    <a:lnT>
                      <a:noFill/>
                    </a:lnT>
                    <a:lnB w="12700" cap="flat" cmpd="sng" algn="ctr">
                      <a:noFill/>
                      <a:prstDash val="solid"/>
                      <a:round/>
                      <a:headEnd type="none" w="med" len="med"/>
                      <a:tailEnd type="none" w="med" len="med"/>
                    </a:lnB>
                  </a:tcPr>
                </a:tc>
                <a:tc>
                  <a:txBody>
                    <a:bodyPr/>
                    <a:lstStyle/>
                    <a:p>
                      <a:pPr marL="0" algn="ctr" defTabSz="914400" rtl="0" eaLnBrk="1" latinLnBrk="0" hangingPunct="1">
                        <a:spcBef>
                          <a:spcPts val="300"/>
                        </a:spcBef>
                        <a:spcAft>
                          <a:spcPts val="300"/>
                        </a:spcAft>
                      </a:pPr>
                      <a:r>
                        <a:rPr lang="fr-FR" sz="1300" b="1" kern="1200" dirty="0" smtClean="0">
                          <a:solidFill>
                            <a:srgbClr val="595959"/>
                          </a:solidFill>
                          <a:latin typeface="Arial"/>
                          <a:ea typeface="Times New Roman"/>
                          <a:cs typeface="+mn-cs"/>
                        </a:rPr>
                        <a:t>2 459</a:t>
                      </a:r>
                      <a:endParaRPr lang="fr-FR" sz="1300" b="1" kern="1200" dirty="0">
                        <a:solidFill>
                          <a:srgbClr val="595959"/>
                        </a:solidFill>
                        <a:latin typeface="Arial"/>
                        <a:ea typeface="Times New Roman"/>
                        <a:cs typeface="+mn-cs"/>
                      </a:endParaRPr>
                    </a:p>
                  </a:txBody>
                  <a:tcPr marL="55144" marR="55144" marT="0" marB="0" anchor="ctr">
                    <a:lnL>
                      <a:noFill/>
                    </a:lnL>
                    <a:lnR>
                      <a:noFill/>
                    </a:lnR>
                    <a:lnT>
                      <a:noFill/>
                    </a:lnT>
                    <a:lnB w="12700" cap="flat" cmpd="sng" algn="ctr">
                      <a:noFill/>
                      <a:prstDash val="solid"/>
                      <a:round/>
                      <a:headEnd type="none" w="med" len="med"/>
                      <a:tailEnd type="none" w="med" len="med"/>
                    </a:lnB>
                  </a:tcPr>
                </a:tc>
                <a:tc>
                  <a:txBody>
                    <a:bodyPr/>
                    <a:lstStyle/>
                    <a:p>
                      <a:pPr algn="ctr">
                        <a:spcBef>
                          <a:spcPts val="300"/>
                        </a:spcBef>
                        <a:spcAft>
                          <a:spcPts val="300"/>
                        </a:spcAft>
                      </a:pPr>
                      <a:r>
                        <a:rPr lang="fr-FR" sz="1000" dirty="0" smtClean="0">
                          <a:solidFill>
                            <a:srgbClr val="5F497A"/>
                          </a:solidFill>
                          <a:latin typeface="Arial" pitchFamily="34" charset="0"/>
                          <a:ea typeface="Times New Roman"/>
                          <a:cs typeface="Arial" pitchFamily="34" charset="0"/>
                        </a:rPr>
                        <a:t>2 321</a:t>
                      </a:r>
                      <a:endParaRPr lang="fr-FR" sz="1000" dirty="0">
                        <a:solidFill>
                          <a:srgbClr val="5F497A"/>
                        </a:solidFill>
                        <a:latin typeface="Arial" pitchFamily="34" charset="0"/>
                        <a:ea typeface="Times New Roman"/>
                        <a:cs typeface="Arial" pitchFamily="34" charset="0"/>
                      </a:endParaRPr>
                    </a:p>
                  </a:txBody>
                  <a:tcPr marL="55144" marR="55144" marT="0" marB="0" anchor="ctr">
                    <a:lnL>
                      <a:noFill/>
                    </a:lnL>
                    <a:lnR>
                      <a:noFill/>
                    </a:lnR>
                    <a:lnT>
                      <a:noFill/>
                    </a:lnT>
                    <a:lnB w="12700" cap="flat" cmpd="sng" algn="ctr">
                      <a:noFill/>
                      <a:prstDash val="solid"/>
                      <a:round/>
                      <a:headEnd type="none" w="med" len="med"/>
                      <a:tailEnd type="none" w="med" len="med"/>
                    </a:lnB>
                  </a:tcPr>
                </a:tc>
              </a:tr>
              <a:tr h="306198">
                <a:tc>
                  <a:txBody>
                    <a:bodyPr/>
                    <a:lstStyle/>
                    <a:p>
                      <a:pPr marL="180340" algn="l">
                        <a:spcBef>
                          <a:spcPts val="300"/>
                        </a:spcBef>
                        <a:spcAft>
                          <a:spcPts val="300"/>
                        </a:spcAft>
                      </a:pPr>
                      <a:r>
                        <a:rPr lang="fr-FR" sz="1300" b="1" dirty="0" smtClean="0">
                          <a:solidFill>
                            <a:srgbClr val="595959"/>
                          </a:solidFill>
                          <a:latin typeface="Arial"/>
                          <a:ea typeface="Times New Roman"/>
                        </a:rPr>
                        <a:t>Intervention</a:t>
                      </a:r>
                      <a:r>
                        <a:rPr lang="fr-FR" sz="1300" b="1" baseline="0" dirty="0" smtClean="0">
                          <a:solidFill>
                            <a:srgbClr val="595959"/>
                          </a:solidFill>
                          <a:latin typeface="Arial"/>
                          <a:ea typeface="Times New Roman"/>
                        </a:rPr>
                        <a:t> pour impayés (coupure, prise de règlement, rétablissement)</a:t>
                      </a:r>
                      <a:endParaRPr lang="fr-FR" sz="1000" dirty="0">
                        <a:solidFill>
                          <a:srgbClr val="5F497A"/>
                        </a:solidFill>
                        <a:latin typeface="Times New Roman"/>
                        <a:ea typeface="Times New Roman"/>
                      </a:endParaRPr>
                    </a:p>
                  </a:txBody>
                  <a:tcPr marL="55144" marR="55144" marT="0" marB="0" anchor="ctr">
                    <a:lnL>
                      <a:noFill/>
                    </a:lnL>
                    <a:lnR>
                      <a:noFill/>
                    </a:lnR>
                    <a:lnT>
                      <a:noFill/>
                    </a:lnT>
                    <a:lnB w="12700" cap="flat" cmpd="sng" algn="ctr">
                      <a:noFill/>
                      <a:prstDash val="solid"/>
                      <a:round/>
                      <a:headEnd type="none" w="med" len="med"/>
                      <a:tailEnd type="none" w="med" len="med"/>
                    </a:lnB>
                    <a:solidFill>
                      <a:srgbClr val="DFD8E8"/>
                    </a:solidFill>
                  </a:tcPr>
                </a:tc>
                <a:tc>
                  <a:txBody>
                    <a:bodyPr/>
                    <a:lstStyle/>
                    <a:p>
                      <a:pPr algn="ctr">
                        <a:spcBef>
                          <a:spcPts val="300"/>
                        </a:spcBef>
                        <a:spcAft>
                          <a:spcPts val="300"/>
                        </a:spcAft>
                      </a:pPr>
                      <a:r>
                        <a:rPr lang="fr-FR" sz="1300" b="1" dirty="0" smtClean="0">
                          <a:solidFill>
                            <a:srgbClr val="595959"/>
                          </a:solidFill>
                          <a:latin typeface="Arial"/>
                          <a:ea typeface="Times New Roman"/>
                        </a:rPr>
                        <a:t>364</a:t>
                      </a:r>
                      <a:endParaRPr lang="fr-FR" sz="1000" dirty="0">
                        <a:solidFill>
                          <a:srgbClr val="5F497A"/>
                        </a:solidFill>
                        <a:latin typeface="Times New Roman"/>
                        <a:ea typeface="Times New Roman"/>
                      </a:endParaRPr>
                    </a:p>
                  </a:txBody>
                  <a:tcPr marL="55144" marR="55144" marT="0" marB="0" anchor="ctr">
                    <a:lnL>
                      <a:noFill/>
                    </a:lnL>
                    <a:lnR>
                      <a:noFill/>
                    </a:lnR>
                    <a:lnT>
                      <a:noFill/>
                    </a:lnT>
                    <a:lnB w="12700" cap="flat" cmpd="sng" algn="ctr">
                      <a:noFill/>
                      <a:prstDash val="solid"/>
                      <a:round/>
                      <a:headEnd type="none" w="med" len="med"/>
                      <a:tailEnd type="none" w="med" len="med"/>
                    </a:lnB>
                    <a:solidFill>
                      <a:srgbClr val="DFD8E8"/>
                    </a:solidFill>
                  </a:tcPr>
                </a:tc>
                <a:tc>
                  <a:txBody>
                    <a:bodyPr/>
                    <a:lstStyle/>
                    <a:p>
                      <a:pPr algn="ctr">
                        <a:spcBef>
                          <a:spcPts val="300"/>
                        </a:spcBef>
                        <a:spcAft>
                          <a:spcPts val="300"/>
                        </a:spcAft>
                      </a:pPr>
                      <a:r>
                        <a:rPr lang="fr-FR" sz="1000" dirty="0" smtClean="0">
                          <a:solidFill>
                            <a:srgbClr val="5F497A"/>
                          </a:solidFill>
                          <a:latin typeface="Arial" pitchFamily="34" charset="0"/>
                          <a:ea typeface="Times New Roman"/>
                          <a:cs typeface="Arial" pitchFamily="34" charset="0"/>
                        </a:rPr>
                        <a:t>359</a:t>
                      </a:r>
                      <a:endParaRPr lang="fr-FR" sz="1000" dirty="0">
                        <a:solidFill>
                          <a:srgbClr val="5F497A"/>
                        </a:solidFill>
                        <a:latin typeface="Arial" pitchFamily="34" charset="0"/>
                        <a:ea typeface="Times New Roman"/>
                        <a:cs typeface="Arial" pitchFamily="34" charset="0"/>
                      </a:endParaRPr>
                    </a:p>
                  </a:txBody>
                  <a:tcPr marL="55144" marR="55144" marT="0" marB="0" anchor="ctr">
                    <a:lnL>
                      <a:noFill/>
                    </a:lnL>
                    <a:lnR>
                      <a:noFill/>
                    </a:lnR>
                    <a:lnT>
                      <a:noFill/>
                    </a:lnT>
                    <a:lnB w="12700" cap="flat" cmpd="sng" algn="ctr">
                      <a:noFill/>
                      <a:prstDash val="solid"/>
                      <a:round/>
                      <a:headEnd type="none" w="med" len="med"/>
                      <a:tailEnd type="none" w="med" len="med"/>
                    </a:lnB>
                    <a:solidFill>
                      <a:srgbClr val="DFD8E8"/>
                    </a:solidFill>
                  </a:tcPr>
                </a:tc>
              </a:tr>
              <a:tr h="306198">
                <a:tc>
                  <a:txBody>
                    <a:bodyPr/>
                    <a:lstStyle/>
                    <a:p>
                      <a:pPr marL="180340" algn="l">
                        <a:spcBef>
                          <a:spcPts val="300"/>
                        </a:spcBef>
                        <a:spcAft>
                          <a:spcPts val="300"/>
                        </a:spcAft>
                      </a:pPr>
                      <a:r>
                        <a:rPr lang="fr-FR" sz="1300" b="1" dirty="0" smtClean="0">
                          <a:solidFill>
                            <a:srgbClr val="595959"/>
                          </a:solidFill>
                          <a:latin typeface="Arial"/>
                          <a:ea typeface="Times New Roman"/>
                        </a:rPr>
                        <a:t>Changement de fournisseur</a:t>
                      </a:r>
                      <a:endParaRPr lang="fr-FR" sz="1000" dirty="0">
                        <a:solidFill>
                          <a:srgbClr val="5F497A"/>
                        </a:solidFill>
                        <a:latin typeface="Times New Roman"/>
                        <a:ea typeface="Times New Roman"/>
                      </a:endParaRPr>
                    </a:p>
                  </a:txBody>
                  <a:tcPr marL="55144" marR="55144" marT="0" marB="0" anchor="ctr">
                    <a:lnL>
                      <a:noFill/>
                    </a:lnL>
                    <a:lnR>
                      <a:noFill/>
                    </a:lnR>
                    <a:lnT>
                      <a:noFill/>
                    </a:lnT>
                    <a:lnB w="12700" cap="flat" cmpd="sng" algn="ctr">
                      <a:noFill/>
                      <a:prstDash val="solid"/>
                      <a:round/>
                      <a:headEnd type="none" w="med" len="med"/>
                      <a:tailEnd type="none" w="med" len="med"/>
                    </a:lnB>
                  </a:tcPr>
                </a:tc>
                <a:tc>
                  <a:txBody>
                    <a:bodyPr/>
                    <a:lstStyle/>
                    <a:p>
                      <a:pPr marL="0" algn="ctr" defTabSz="914400" rtl="0" eaLnBrk="1" latinLnBrk="0" hangingPunct="1">
                        <a:spcBef>
                          <a:spcPts val="300"/>
                        </a:spcBef>
                        <a:spcAft>
                          <a:spcPts val="300"/>
                        </a:spcAft>
                      </a:pPr>
                      <a:r>
                        <a:rPr lang="fr-FR" sz="1300" b="1" kern="1200" dirty="0" smtClean="0">
                          <a:solidFill>
                            <a:srgbClr val="595959"/>
                          </a:solidFill>
                          <a:latin typeface="Arial"/>
                          <a:ea typeface="Times New Roman"/>
                          <a:cs typeface="+mn-cs"/>
                        </a:rPr>
                        <a:t>777</a:t>
                      </a:r>
                      <a:endParaRPr lang="fr-FR" sz="1300" b="1" kern="1200" dirty="0">
                        <a:solidFill>
                          <a:srgbClr val="595959"/>
                        </a:solidFill>
                        <a:latin typeface="Arial"/>
                        <a:ea typeface="Times New Roman"/>
                        <a:cs typeface="+mn-cs"/>
                      </a:endParaRPr>
                    </a:p>
                  </a:txBody>
                  <a:tcPr marL="55144" marR="55144" marT="0" marB="0" anchor="ctr">
                    <a:lnL>
                      <a:noFill/>
                    </a:lnL>
                    <a:lnR>
                      <a:noFill/>
                    </a:lnR>
                    <a:lnT>
                      <a:noFill/>
                    </a:lnT>
                    <a:lnB w="12700" cap="flat" cmpd="sng" algn="ctr">
                      <a:noFill/>
                      <a:prstDash val="solid"/>
                      <a:round/>
                      <a:headEnd type="none" w="med" len="med"/>
                      <a:tailEnd type="none" w="med" len="med"/>
                    </a:lnB>
                  </a:tcPr>
                </a:tc>
                <a:tc>
                  <a:txBody>
                    <a:bodyPr/>
                    <a:lstStyle/>
                    <a:p>
                      <a:pPr algn="ctr">
                        <a:spcBef>
                          <a:spcPts val="300"/>
                        </a:spcBef>
                        <a:spcAft>
                          <a:spcPts val="300"/>
                        </a:spcAft>
                      </a:pPr>
                      <a:r>
                        <a:rPr lang="fr-FR" sz="1000" dirty="0" smtClean="0">
                          <a:solidFill>
                            <a:srgbClr val="5F497A"/>
                          </a:solidFill>
                          <a:latin typeface="Arial" pitchFamily="34" charset="0"/>
                          <a:ea typeface="Times New Roman"/>
                          <a:cs typeface="Arial" pitchFamily="34" charset="0"/>
                        </a:rPr>
                        <a:t>510</a:t>
                      </a:r>
                      <a:endParaRPr lang="fr-FR" sz="1000" dirty="0">
                        <a:solidFill>
                          <a:srgbClr val="5F497A"/>
                        </a:solidFill>
                        <a:latin typeface="Arial" pitchFamily="34" charset="0"/>
                        <a:ea typeface="Times New Roman"/>
                        <a:cs typeface="Arial" pitchFamily="34" charset="0"/>
                      </a:endParaRPr>
                    </a:p>
                  </a:txBody>
                  <a:tcPr marL="55144" marR="55144" marT="0" marB="0" anchor="ctr">
                    <a:lnL>
                      <a:noFill/>
                    </a:lnL>
                    <a:lnR>
                      <a:noFill/>
                    </a:lnR>
                    <a:lnT>
                      <a:noFill/>
                    </a:lnT>
                    <a:lnB w="12700" cap="flat" cmpd="sng" algn="ctr">
                      <a:noFill/>
                      <a:prstDash val="solid"/>
                      <a:round/>
                      <a:headEnd type="none" w="med" len="med"/>
                      <a:tailEnd type="none" w="med" len="med"/>
                    </a:lnB>
                  </a:tcPr>
                </a:tc>
              </a:tr>
              <a:tr h="306198">
                <a:tc>
                  <a:txBody>
                    <a:bodyPr/>
                    <a:lstStyle/>
                    <a:p>
                      <a:pPr marL="180340" algn="l">
                        <a:spcBef>
                          <a:spcPts val="300"/>
                        </a:spcBef>
                        <a:spcAft>
                          <a:spcPts val="300"/>
                        </a:spcAft>
                      </a:pPr>
                      <a:r>
                        <a:rPr lang="fr-FR" sz="1300" b="1" dirty="0" smtClean="0">
                          <a:solidFill>
                            <a:srgbClr val="595959"/>
                          </a:solidFill>
                          <a:latin typeface="Arial"/>
                          <a:ea typeface="Times New Roman"/>
                        </a:rPr>
                        <a:t>Demande d’intervention urgente ou express</a:t>
                      </a:r>
                      <a:endParaRPr lang="fr-FR" sz="1000" dirty="0">
                        <a:solidFill>
                          <a:srgbClr val="5F497A"/>
                        </a:solidFill>
                        <a:latin typeface="Times New Roman"/>
                        <a:ea typeface="Times New Roman"/>
                      </a:endParaRPr>
                    </a:p>
                  </a:txBody>
                  <a:tcPr marL="55144" marR="55144" marT="0" marB="0" anchor="ctr">
                    <a:lnL>
                      <a:noFill/>
                    </a:lnL>
                    <a:lnR>
                      <a:noFill/>
                    </a:lnR>
                    <a:lnT>
                      <a:noFill/>
                    </a:lnT>
                    <a:lnB w="12700" cap="flat" cmpd="sng" algn="ctr">
                      <a:noFill/>
                      <a:prstDash val="solid"/>
                      <a:round/>
                      <a:headEnd type="none" w="med" len="med"/>
                      <a:tailEnd type="none" w="med" len="med"/>
                    </a:lnB>
                    <a:solidFill>
                      <a:srgbClr val="DFD8E8"/>
                    </a:solidFill>
                  </a:tcPr>
                </a:tc>
                <a:tc>
                  <a:txBody>
                    <a:bodyPr/>
                    <a:lstStyle/>
                    <a:p>
                      <a:pPr algn="ctr">
                        <a:spcBef>
                          <a:spcPts val="300"/>
                        </a:spcBef>
                        <a:spcAft>
                          <a:spcPts val="300"/>
                        </a:spcAft>
                      </a:pPr>
                      <a:r>
                        <a:rPr lang="fr-FR" sz="1300" b="1" dirty="0" smtClean="0">
                          <a:solidFill>
                            <a:srgbClr val="595959"/>
                          </a:solidFill>
                          <a:latin typeface="Arial"/>
                          <a:ea typeface="Times New Roman"/>
                        </a:rPr>
                        <a:t>172</a:t>
                      </a:r>
                      <a:endParaRPr lang="fr-FR" sz="1000" dirty="0">
                        <a:solidFill>
                          <a:srgbClr val="5F497A"/>
                        </a:solidFill>
                        <a:latin typeface="Times New Roman"/>
                        <a:ea typeface="Times New Roman"/>
                      </a:endParaRPr>
                    </a:p>
                  </a:txBody>
                  <a:tcPr marL="55144" marR="55144" marT="0" marB="0" anchor="ctr">
                    <a:lnL>
                      <a:noFill/>
                    </a:lnL>
                    <a:lnR>
                      <a:noFill/>
                    </a:lnR>
                    <a:lnT>
                      <a:noFill/>
                    </a:lnT>
                    <a:lnB w="12700" cap="flat" cmpd="sng" algn="ctr">
                      <a:noFill/>
                      <a:prstDash val="solid"/>
                      <a:round/>
                      <a:headEnd type="none" w="med" len="med"/>
                      <a:tailEnd type="none" w="med" len="med"/>
                    </a:lnB>
                    <a:solidFill>
                      <a:srgbClr val="DFD8E8"/>
                    </a:solidFill>
                  </a:tcPr>
                </a:tc>
                <a:tc>
                  <a:txBody>
                    <a:bodyPr/>
                    <a:lstStyle/>
                    <a:p>
                      <a:pPr algn="ctr">
                        <a:spcBef>
                          <a:spcPts val="300"/>
                        </a:spcBef>
                        <a:spcAft>
                          <a:spcPts val="300"/>
                        </a:spcAft>
                      </a:pPr>
                      <a:r>
                        <a:rPr lang="fr-FR" sz="1000" dirty="0" smtClean="0">
                          <a:solidFill>
                            <a:srgbClr val="5F497A"/>
                          </a:solidFill>
                          <a:latin typeface="Arial" pitchFamily="34" charset="0"/>
                          <a:ea typeface="Times New Roman"/>
                          <a:cs typeface="Arial" pitchFamily="34" charset="0"/>
                        </a:rPr>
                        <a:t>193</a:t>
                      </a:r>
                      <a:endParaRPr lang="fr-FR" sz="1000" dirty="0">
                        <a:solidFill>
                          <a:srgbClr val="5F497A"/>
                        </a:solidFill>
                        <a:latin typeface="Arial" pitchFamily="34" charset="0"/>
                        <a:ea typeface="Times New Roman"/>
                        <a:cs typeface="Arial" pitchFamily="34" charset="0"/>
                      </a:endParaRPr>
                    </a:p>
                  </a:txBody>
                  <a:tcPr marL="55144" marR="55144" marT="0" marB="0" anchor="ctr">
                    <a:lnL>
                      <a:noFill/>
                    </a:lnL>
                    <a:lnR>
                      <a:noFill/>
                    </a:lnR>
                    <a:lnT>
                      <a:noFill/>
                    </a:lnT>
                    <a:lnB w="12700" cap="flat" cmpd="sng" algn="ctr">
                      <a:noFill/>
                      <a:prstDash val="solid"/>
                      <a:round/>
                      <a:headEnd type="none" w="med" len="med"/>
                      <a:tailEnd type="none" w="med" len="med"/>
                    </a:lnB>
                    <a:solidFill>
                      <a:srgbClr val="DFD8E8"/>
                    </a:solidFill>
                  </a:tcPr>
                </a:tc>
              </a:tr>
              <a:tr h="306198">
                <a:tc>
                  <a:txBody>
                    <a:bodyPr/>
                    <a:lstStyle/>
                    <a:p>
                      <a:pPr marL="180340" algn="l">
                        <a:spcBef>
                          <a:spcPts val="300"/>
                        </a:spcBef>
                        <a:spcAft>
                          <a:spcPts val="300"/>
                        </a:spcAft>
                      </a:pPr>
                      <a:r>
                        <a:rPr lang="fr-FR" sz="1300" b="1" dirty="0" smtClean="0">
                          <a:solidFill>
                            <a:srgbClr val="595959"/>
                          </a:solidFill>
                          <a:latin typeface="Arial"/>
                          <a:ea typeface="Times New Roman"/>
                        </a:rPr>
                        <a:t>Déplacement</a:t>
                      </a:r>
                      <a:r>
                        <a:rPr lang="fr-FR" sz="1300" b="1" baseline="0" dirty="0" smtClean="0">
                          <a:solidFill>
                            <a:srgbClr val="595959"/>
                          </a:solidFill>
                          <a:latin typeface="Arial"/>
                          <a:ea typeface="Times New Roman"/>
                        </a:rPr>
                        <a:t> vain ou annulation tardive</a:t>
                      </a:r>
                      <a:endParaRPr lang="fr-FR" sz="1000" dirty="0">
                        <a:solidFill>
                          <a:srgbClr val="5F497A"/>
                        </a:solidFill>
                        <a:latin typeface="Times New Roman"/>
                        <a:ea typeface="Times New Roman"/>
                      </a:endParaRPr>
                    </a:p>
                  </a:txBody>
                  <a:tcPr marL="55144" marR="55144" marT="0" marB="0" anchor="ctr">
                    <a:lnL>
                      <a:noFill/>
                    </a:lnL>
                    <a:lnR>
                      <a:noFill/>
                    </a:lnR>
                    <a:lnT>
                      <a:noFill/>
                    </a:lnT>
                    <a:lnB w="12700" cap="flat" cmpd="sng" algn="ctr">
                      <a:solidFill>
                        <a:srgbClr val="8064A2"/>
                      </a:solidFill>
                      <a:prstDash val="solid"/>
                      <a:round/>
                      <a:headEnd type="none" w="med" len="med"/>
                      <a:tailEnd type="none" w="med" len="med"/>
                    </a:lnB>
                  </a:tcPr>
                </a:tc>
                <a:tc>
                  <a:txBody>
                    <a:bodyPr/>
                    <a:lstStyle/>
                    <a:p>
                      <a:pPr marL="0" algn="ctr" defTabSz="914400" rtl="0" eaLnBrk="1" latinLnBrk="0" hangingPunct="1">
                        <a:spcBef>
                          <a:spcPts val="300"/>
                        </a:spcBef>
                        <a:spcAft>
                          <a:spcPts val="300"/>
                        </a:spcAft>
                      </a:pPr>
                      <a:r>
                        <a:rPr lang="fr-FR" sz="1300" b="1" kern="1200" dirty="0" smtClean="0">
                          <a:solidFill>
                            <a:srgbClr val="595959"/>
                          </a:solidFill>
                          <a:latin typeface="Arial"/>
                          <a:ea typeface="Times New Roman"/>
                          <a:cs typeface="+mn-cs"/>
                        </a:rPr>
                        <a:t>280</a:t>
                      </a:r>
                      <a:endParaRPr lang="fr-FR" sz="1300" b="1" kern="1200" dirty="0">
                        <a:solidFill>
                          <a:srgbClr val="595959"/>
                        </a:solidFill>
                        <a:latin typeface="Arial"/>
                        <a:ea typeface="Times New Roman"/>
                        <a:cs typeface="+mn-cs"/>
                      </a:endParaRPr>
                    </a:p>
                  </a:txBody>
                  <a:tcPr marL="55144" marR="55144" marT="0" marB="0" anchor="ctr">
                    <a:lnL>
                      <a:noFill/>
                    </a:lnL>
                    <a:lnR>
                      <a:noFill/>
                    </a:lnR>
                    <a:lnT>
                      <a:noFill/>
                    </a:lnT>
                    <a:lnB w="12700" cap="flat" cmpd="sng" algn="ctr">
                      <a:solidFill>
                        <a:srgbClr val="8064A2"/>
                      </a:solidFill>
                      <a:prstDash val="solid"/>
                      <a:round/>
                      <a:headEnd type="none" w="med" len="med"/>
                      <a:tailEnd type="none" w="med" len="med"/>
                    </a:lnB>
                  </a:tcPr>
                </a:tc>
                <a:tc>
                  <a:txBody>
                    <a:bodyPr/>
                    <a:lstStyle/>
                    <a:p>
                      <a:pPr algn="ctr">
                        <a:spcBef>
                          <a:spcPts val="300"/>
                        </a:spcBef>
                        <a:spcAft>
                          <a:spcPts val="300"/>
                        </a:spcAft>
                      </a:pPr>
                      <a:r>
                        <a:rPr lang="fr-FR" sz="1000" dirty="0" smtClean="0">
                          <a:solidFill>
                            <a:srgbClr val="5F497A"/>
                          </a:solidFill>
                          <a:latin typeface="Arial" pitchFamily="34" charset="0"/>
                          <a:ea typeface="Times New Roman"/>
                          <a:cs typeface="Arial" pitchFamily="34" charset="0"/>
                        </a:rPr>
                        <a:t>240</a:t>
                      </a:r>
                      <a:endParaRPr lang="fr-FR" sz="1000" dirty="0">
                        <a:solidFill>
                          <a:srgbClr val="5F497A"/>
                        </a:solidFill>
                        <a:latin typeface="Arial" pitchFamily="34" charset="0"/>
                        <a:ea typeface="Times New Roman"/>
                        <a:cs typeface="Arial" pitchFamily="34" charset="0"/>
                      </a:endParaRPr>
                    </a:p>
                  </a:txBody>
                  <a:tcPr marL="55144" marR="55144" marT="0" marB="0" anchor="ctr">
                    <a:lnL>
                      <a:noFill/>
                    </a:lnL>
                    <a:lnR>
                      <a:noFill/>
                    </a:lnR>
                    <a:lnT>
                      <a:noFill/>
                    </a:lnT>
                    <a:lnB w="12700" cap="flat" cmpd="sng" algn="ctr">
                      <a:solidFill>
                        <a:srgbClr val="8064A2"/>
                      </a:solidFill>
                      <a:prstDash val="solid"/>
                      <a:round/>
                      <a:headEnd type="none" w="med" len="med"/>
                      <a:tailEnd type="none" w="med" len="med"/>
                    </a:lnB>
                  </a:tcPr>
                </a:tc>
              </a:tr>
            </a:tbl>
          </a:graphicData>
        </a:graphic>
      </p:graphicFrame>
      <p:pic>
        <p:nvPicPr>
          <p:cNvPr id="39" name="Image 38" descr="Véhicule GrDF TC Web.jpg"/>
          <p:cNvPicPr>
            <a:picLocks noChangeAspect="1"/>
          </p:cNvPicPr>
          <p:nvPr/>
        </p:nvPicPr>
        <p:blipFill>
          <a:blip r:embed="rId3" cstate="print"/>
          <a:stretch>
            <a:fillRect/>
          </a:stretch>
        </p:blipFill>
        <p:spPr>
          <a:xfrm>
            <a:off x="1155700" y="4692650"/>
            <a:ext cx="3124200" cy="2071177"/>
          </a:xfrm>
          <a:prstGeom prst="rect">
            <a:avLst/>
          </a:prstGeom>
        </p:spPr>
      </p:pic>
      <p:pic>
        <p:nvPicPr>
          <p:cNvPr id="40" name="Image 39" descr="Technicient clientèle Web.jpg"/>
          <p:cNvPicPr>
            <a:picLocks noChangeAspect="1"/>
          </p:cNvPicPr>
          <p:nvPr/>
        </p:nvPicPr>
        <p:blipFill>
          <a:blip r:embed="rId4" cstate="print"/>
          <a:stretch>
            <a:fillRect/>
          </a:stretch>
        </p:blipFill>
        <p:spPr>
          <a:xfrm>
            <a:off x="5550409" y="4692650"/>
            <a:ext cx="3149091" cy="2101737"/>
          </a:xfrm>
          <a:prstGeom prst="rect">
            <a:avLst/>
          </a:prstGeom>
        </p:spPr>
      </p:pic>
      <p:sp>
        <p:nvSpPr>
          <p:cNvPr id="20" name="object 10"/>
          <p:cNvSpPr txBox="1"/>
          <p:nvPr/>
        </p:nvSpPr>
        <p:spPr>
          <a:xfrm>
            <a:off x="3898900" y="654050"/>
            <a:ext cx="3124199" cy="457200"/>
          </a:xfrm>
          <a:prstGeom prst="rect">
            <a:avLst/>
          </a:prstGeom>
        </p:spPr>
        <p:txBody>
          <a:bodyPr wrap="square" lIns="0" tIns="0" rIns="0" bIns="0" rtlCol="0">
            <a:noAutofit/>
          </a:bodyPr>
          <a:lstStyle/>
          <a:p>
            <a:pPr marL="12700" algn="ctr">
              <a:lnSpc>
                <a:spcPts val="2310"/>
              </a:lnSpc>
              <a:spcBef>
                <a:spcPts val="115"/>
              </a:spcBef>
            </a:pPr>
            <a:r>
              <a:rPr sz="2800" b="1" spc="4" dirty="0" smtClean="0">
                <a:solidFill>
                  <a:srgbClr val="FFFFFF"/>
                </a:solidFill>
                <a:latin typeface="Frutiger Roman" pitchFamily="34" charset="0"/>
                <a:cs typeface="Times New Roman"/>
              </a:rPr>
              <a:t>S</a:t>
            </a:r>
            <a:r>
              <a:rPr sz="2800" b="1" spc="0" dirty="0" smtClean="0">
                <a:solidFill>
                  <a:srgbClr val="FFFFFF"/>
                </a:solidFill>
                <a:latin typeface="Frutiger Roman" pitchFamily="34" charset="0"/>
                <a:cs typeface="Times New Roman"/>
              </a:rPr>
              <a:t>o</a:t>
            </a:r>
            <a:r>
              <a:rPr sz="2800" b="1" spc="4" dirty="0" smtClean="0">
                <a:solidFill>
                  <a:srgbClr val="FFFFFF"/>
                </a:solidFill>
                <a:latin typeface="Frutiger Roman" pitchFamily="34" charset="0"/>
                <a:cs typeface="Times New Roman"/>
              </a:rPr>
              <a:t>m</a:t>
            </a:r>
            <a:r>
              <a:rPr sz="2800" b="1" spc="14" dirty="0" smtClean="0">
                <a:solidFill>
                  <a:srgbClr val="FFFFFF"/>
                </a:solidFill>
                <a:latin typeface="Frutiger Roman" pitchFamily="34" charset="0"/>
                <a:cs typeface="Times New Roman"/>
              </a:rPr>
              <a:t>m</a:t>
            </a:r>
            <a:r>
              <a:rPr sz="2800" b="1" spc="4" dirty="0" smtClean="0">
                <a:solidFill>
                  <a:srgbClr val="FFFFFF"/>
                </a:solidFill>
                <a:latin typeface="Frutiger Roman" pitchFamily="34" charset="0"/>
                <a:cs typeface="Times New Roman"/>
              </a:rPr>
              <a:t>ai</a:t>
            </a:r>
            <a:r>
              <a:rPr sz="2800" b="1" spc="0" dirty="0" smtClean="0">
                <a:solidFill>
                  <a:srgbClr val="FFFFFF"/>
                </a:solidFill>
                <a:latin typeface="Frutiger Roman" pitchFamily="34" charset="0"/>
                <a:cs typeface="Times New Roman"/>
              </a:rPr>
              <a:t>re</a:t>
            </a:r>
            <a:endParaRPr sz="2800" b="1" dirty="0">
              <a:latin typeface="Frutiger Roman" pitchFamily="34" charset="0"/>
              <a:cs typeface="Times New Roman"/>
            </a:endParaRPr>
          </a:p>
        </p:txBody>
      </p:sp>
      <p:sp>
        <p:nvSpPr>
          <p:cNvPr id="21" name="AutoShape 3"/>
          <p:cNvSpPr>
            <a:spLocks noChangeArrowheads="1"/>
          </p:cNvSpPr>
          <p:nvPr/>
        </p:nvSpPr>
        <p:spPr bwMode="auto">
          <a:xfrm>
            <a:off x="1577975" y="265113"/>
            <a:ext cx="7697788" cy="693737"/>
          </a:xfrm>
          <a:prstGeom prst="roundRect">
            <a:avLst>
              <a:gd name="adj" fmla="val 50000"/>
            </a:avLst>
          </a:prstGeom>
          <a:solidFill>
            <a:srgbClr val="FFFFFF"/>
          </a:solidFill>
          <a:ln w="19050">
            <a:solidFill>
              <a:srgbClr val="5F497A"/>
            </a:solidFill>
            <a:round/>
            <a:headEnd/>
            <a:tailEnd/>
          </a:ln>
        </p:spPr>
        <p:txBody>
          <a:bodyPr vert="horz" wrap="square" lIns="91440" tIns="45720" rIns="91440" bIns="45720" numCol="1" anchor="t" anchorCtr="0" compatLnSpc="1">
            <a:prstTxWarp prst="textNoShape">
              <a:avLst/>
            </a:prstTxWarp>
          </a:bodyPr>
          <a:lstStyle/>
          <a:p>
            <a:pPr algn="ctr"/>
            <a:endParaRPr lang="fr-FR" sz="2800" dirty="0"/>
          </a:p>
        </p:txBody>
      </p:sp>
      <p:cxnSp>
        <p:nvCxnSpPr>
          <p:cNvPr id="22" name="AutoShape 5"/>
          <p:cNvCxnSpPr>
            <a:cxnSpLocks noChangeShapeType="1"/>
          </p:cNvCxnSpPr>
          <p:nvPr/>
        </p:nvCxnSpPr>
        <p:spPr bwMode="auto">
          <a:xfrm flipH="1" flipV="1">
            <a:off x="9269260" y="651353"/>
            <a:ext cx="1030440" cy="2697"/>
          </a:xfrm>
          <a:prstGeom prst="straightConnector1">
            <a:avLst/>
          </a:prstGeom>
          <a:noFill/>
          <a:ln w="19050">
            <a:solidFill>
              <a:srgbClr val="5F497A"/>
            </a:solidFill>
            <a:round/>
            <a:headEnd/>
            <a:tailEnd/>
          </a:ln>
        </p:spPr>
      </p:cxnSp>
      <p:sp>
        <p:nvSpPr>
          <p:cNvPr id="36" name="Text Box 1"/>
          <p:cNvSpPr txBox="1">
            <a:spLocks noChangeArrowheads="1"/>
          </p:cNvSpPr>
          <p:nvPr/>
        </p:nvSpPr>
        <p:spPr bwMode="auto">
          <a:xfrm>
            <a:off x="1620838" y="336550"/>
            <a:ext cx="7615237" cy="49244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2600" b="1" i="0" u="none" strike="noStrike" cap="none" normalizeH="0" baseline="0" dirty="0" smtClean="0">
                <a:ln>
                  <a:noFill/>
                </a:ln>
                <a:solidFill>
                  <a:srgbClr val="5F497A"/>
                </a:solidFill>
                <a:effectLst/>
                <a:latin typeface="Frutiger Roman" pitchFamily="34" charset="0"/>
                <a:cs typeface="Arial" pitchFamily="34" charset="0"/>
              </a:rPr>
              <a:t>Prestations réalisées</a:t>
            </a:r>
            <a:r>
              <a:rPr kumimoji="0" lang="fr-FR" sz="2600" b="1" i="0" u="none" strike="noStrike" cap="none" normalizeH="0" dirty="0" smtClean="0">
                <a:ln>
                  <a:noFill/>
                </a:ln>
                <a:solidFill>
                  <a:srgbClr val="5F497A"/>
                </a:solidFill>
                <a:effectLst/>
                <a:latin typeface="Frutiger Roman" pitchFamily="34" charset="0"/>
                <a:cs typeface="Arial" pitchFamily="34" charset="0"/>
              </a:rPr>
              <a:t> par le distributeur</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7" name="object 2"/>
          <p:cNvSpPr txBox="1"/>
          <p:nvPr/>
        </p:nvSpPr>
        <p:spPr>
          <a:xfrm>
            <a:off x="3638689" y="7208821"/>
            <a:ext cx="3437201" cy="177799"/>
          </a:xfrm>
          <a:prstGeom prst="rect">
            <a:avLst/>
          </a:prstGeom>
        </p:spPr>
        <p:txBody>
          <a:bodyPr wrap="square" lIns="0" tIns="0" rIns="0" bIns="0" rtlCol="0">
            <a:noAutofit/>
          </a:bodyPr>
          <a:lstStyle/>
          <a:p>
            <a:pPr marL="12700" algn="ctr">
              <a:lnSpc>
                <a:spcPts val="1300"/>
              </a:lnSpc>
              <a:spcBef>
                <a:spcPts val="65"/>
              </a:spcBef>
            </a:pPr>
            <a:r>
              <a:rPr lang="fr-FR" sz="1200" spc="0" dirty="0" smtClean="0">
                <a:latin typeface="Frutiger Roman" pitchFamily="34" charset="0"/>
                <a:cs typeface="Times New Roman"/>
              </a:rPr>
              <a:t>Présentation CRAC</a:t>
            </a:r>
            <a:r>
              <a:rPr sz="1200" spc="84" dirty="0" smtClean="0">
                <a:latin typeface="Frutiger Roman" pitchFamily="34" charset="0"/>
                <a:cs typeface="Times New Roman"/>
              </a:rPr>
              <a:t> </a:t>
            </a:r>
            <a:r>
              <a:rPr sz="1200" spc="-4" dirty="0" smtClean="0">
                <a:latin typeface="Frutiger Roman" pitchFamily="34" charset="0"/>
                <a:cs typeface="Times New Roman"/>
              </a:rPr>
              <a:t>2</a:t>
            </a:r>
            <a:r>
              <a:rPr sz="1200" spc="4" dirty="0" smtClean="0">
                <a:latin typeface="Frutiger Roman" pitchFamily="34" charset="0"/>
                <a:cs typeface="Times New Roman"/>
              </a:rPr>
              <a:t>01</a:t>
            </a:r>
            <a:r>
              <a:rPr lang="fr-FR" sz="1200" spc="4" dirty="0" smtClean="0">
                <a:latin typeface="Frutiger Roman" pitchFamily="34" charset="0"/>
                <a:cs typeface="Times New Roman"/>
              </a:rPr>
              <a:t>4</a:t>
            </a:r>
            <a:endParaRPr sz="1200" dirty="0">
              <a:latin typeface="Frutiger Roman" pitchFamily="34" charset="0"/>
              <a:cs typeface="Times New Roman"/>
            </a:endParaRPr>
          </a:p>
        </p:txBody>
      </p:sp>
    </p:spTree>
    <p:extLst>
      <p:ext uri="{BB962C8B-B14F-4D97-AF65-F5344CB8AC3E}">
        <p14:creationId xmlns:p14="http://schemas.microsoft.com/office/powerpoint/2010/main" val="2858784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ChangeArrowheads="1"/>
          </p:cNvSpPr>
          <p:nvPr/>
        </p:nvSpPr>
        <p:spPr bwMode="auto">
          <a:xfrm>
            <a:off x="10185400" y="-55563"/>
            <a:ext cx="520700" cy="7627938"/>
          </a:xfrm>
          <a:prstGeom prst="rect">
            <a:avLst/>
          </a:prstGeom>
          <a:solidFill>
            <a:srgbClr val="002060"/>
          </a:solidFill>
          <a:ln w="9525">
            <a:noFill/>
            <a:miter lim="800000"/>
            <a:headEnd/>
            <a:tailEnd/>
          </a:ln>
        </p:spPr>
        <p:txBody>
          <a:bodyPr vert="vert270" wrap="square" lIns="18000" tIns="10800" rIns="1800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endParaRPr kumimoji="0" lang="fr-FR" sz="1400" b="0" i="0" u="none" strike="noStrike" cap="none" normalizeH="0" baseline="0" dirty="0" smtClean="0">
              <a:ln>
                <a:noFill/>
              </a:ln>
              <a:solidFill>
                <a:schemeClr val="bg1"/>
              </a:solidFill>
              <a:effectLst/>
              <a:latin typeface="Frutiger Bold"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400" b="0" i="0" u="none" strike="noStrike" cap="none" normalizeH="0" baseline="0" dirty="0" smtClean="0">
                <a:ln>
                  <a:noFill/>
                </a:ln>
                <a:solidFill>
                  <a:schemeClr val="bg1"/>
                </a:solidFill>
                <a:effectLst/>
                <a:latin typeface="Frutiger Bold" pitchFamily="34" charset="0"/>
                <a:cs typeface="Arial" pitchFamily="34" charset="0"/>
              </a:rPr>
              <a:t>Connaître </a:t>
            </a:r>
            <a:r>
              <a:rPr kumimoji="0" lang="fr-FR" sz="1400" b="0" i="0" u="none" strike="noStrike" cap="none" normalizeH="0" baseline="0" dirty="0" err="1" smtClean="0">
                <a:ln>
                  <a:noFill/>
                </a:ln>
                <a:solidFill>
                  <a:schemeClr val="bg1"/>
                </a:solidFill>
                <a:effectLst/>
                <a:latin typeface="Frutiger Bold" pitchFamily="34" charset="0"/>
                <a:cs typeface="Arial" pitchFamily="34" charset="0"/>
              </a:rPr>
              <a:t>GrDF</a:t>
            </a:r>
            <a:endParaRPr kumimoji="0" lang="fr-FR" sz="1400" b="0" i="0" u="none" strike="noStrike" cap="none" normalizeH="0" baseline="0" dirty="0" smtClean="0">
              <a:ln>
                <a:noFill/>
              </a:ln>
              <a:solidFill>
                <a:schemeClr val="bg1"/>
              </a:solidFill>
              <a:effectLst/>
              <a:latin typeface="Frutiger Bold" pitchFamily="34"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object 10"/>
          <p:cNvSpPr txBox="1"/>
          <p:nvPr/>
        </p:nvSpPr>
        <p:spPr>
          <a:xfrm>
            <a:off x="3898900" y="654050"/>
            <a:ext cx="3124199" cy="457200"/>
          </a:xfrm>
          <a:prstGeom prst="rect">
            <a:avLst/>
          </a:prstGeom>
        </p:spPr>
        <p:txBody>
          <a:bodyPr wrap="square" lIns="0" tIns="0" rIns="0" bIns="0" rtlCol="0">
            <a:noAutofit/>
          </a:bodyPr>
          <a:lstStyle/>
          <a:p>
            <a:pPr marL="12700" algn="ctr">
              <a:lnSpc>
                <a:spcPts val="2310"/>
              </a:lnSpc>
              <a:spcBef>
                <a:spcPts val="115"/>
              </a:spcBef>
            </a:pPr>
            <a:r>
              <a:rPr sz="2800" b="1" spc="4" dirty="0" smtClean="0">
                <a:solidFill>
                  <a:srgbClr val="FFFFFF"/>
                </a:solidFill>
                <a:latin typeface="Frutiger Roman" pitchFamily="34" charset="0"/>
                <a:cs typeface="Times New Roman"/>
              </a:rPr>
              <a:t>S</a:t>
            </a:r>
            <a:r>
              <a:rPr sz="2800" b="1" spc="0" dirty="0" smtClean="0">
                <a:solidFill>
                  <a:srgbClr val="FFFFFF"/>
                </a:solidFill>
                <a:latin typeface="Frutiger Roman" pitchFamily="34" charset="0"/>
                <a:cs typeface="Times New Roman"/>
              </a:rPr>
              <a:t>o</a:t>
            </a:r>
            <a:r>
              <a:rPr sz="2800" b="1" spc="4" dirty="0" smtClean="0">
                <a:solidFill>
                  <a:srgbClr val="FFFFFF"/>
                </a:solidFill>
                <a:latin typeface="Frutiger Roman" pitchFamily="34" charset="0"/>
                <a:cs typeface="Times New Roman"/>
              </a:rPr>
              <a:t>m</a:t>
            </a:r>
            <a:r>
              <a:rPr sz="2800" b="1" spc="14" dirty="0" smtClean="0">
                <a:solidFill>
                  <a:srgbClr val="FFFFFF"/>
                </a:solidFill>
                <a:latin typeface="Frutiger Roman" pitchFamily="34" charset="0"/>
                <a:cs typeface="Times New Roman"/>
              </a:rPr>
              <a:t>m</a:t>
            </a:r>
            <a:r>
              <a:rPr sz="2800" b="1" spc="4" dirty="0" smtClean="0">
                <a:solidFill>
                  <a:srgbClr val="FFFFFF"/>
                </a:solidFill>
                <a:latin typeface="Frutiger Roman" pitchFamily="34" charset="0"/>
                <a:cs typeface="Times New Roman"/>
              </a:rPr>
              <a:t>ai</a:t>
            </a:r>
            <a:r>
              <a:rPr sz="2800" b="1" spc="0" dirty="0" smtClean="0">
                <a:solidFill>
                  <a:srgbClr val="FFFFFF"/>
                </a:solidFill>
                <a:latin typeface="Frutiger Roman" pitchFamily="34" charset="0"/>
                <a:cs typeface="Times New Roman"/>
              </a:rPr>
              <a:t>re</a:t>
            </a:r>
            <a:endParaRPr sz="2800" b="1" dirty="0">
              <a:latin typeface="Frutiger Roman" pitchFamily="34" charset="0"/>
              <a:cs typeface="Times New Roman"/>
            </a:endParaRPr>
          </a:p>
        </p:txBody>
      </p:sp>
      <p:sp>
        <p:nvSpPr>
          <p:cNvPr id="9" name="object 9"/>
          <p:cNvSpPr txBox="1"/>
          <p:nvPr/>
        </p:nvSpPr>
        <p:spPr>
          <a:xfrm>
            <a:off x="1716925" y="2028173"/>
            <a:ext cx="1105190" cy="380491"/>
          </a:xfrm>
          <a:prstGeom prst="rect">
            <a:avLst/>
          </a:prstGeom>
        </p:spPr>
        <p:txBody>
          <a:bodyPr wrap="square" lIns="0" tIns="0" rIns="0" bIns="0" rtlCol="0">
            <a:noAutofit/>
          </a:bodyPr>
          <a:lstStyle/>
          <a:p>
            <a:pPr marL="12700" algn="ctr">
              <a:lnSpc>
                <a:spcPts val="2910"/>
              </a:lnSpc>
              <a:spcBef>
                <a:spcPts val="145"/>
              </a:spcBef>
            </a:pPr>
            <a:endParaRPr sz="2800" dirty="0">
              <a:latin typeface="Frutiger Bold" pitchFamily="34" charset="0"/>
              <a:cs typeface="Times New Roman"/>
            </a:endParaRPr>
          </a:p>
        </p:txBody>
      </p:sp>
      <p:sp>
        <p:nvSpPr>
          <p:cNvPr id="5" name="object 5"/>
          <p:cNvSpPr txBox="1"/>
          <p:nvPr/>
        </p:nvSpPr>
        <p:spPr>
          <a:xfrm>
            <a:off x="6794501" y="4426948"/>
            <a:ext cx="1631154" cy="380491"/>
          </a:xfrm>
          <a:prstGeom prst="rect">
            <a:avLst/>
          </a:prstGeom>
        </p:spPr>
        <p:txBody>
          <a:bodyPr wrap="square" lIns="0" tIns="0" rIns="0" bIns="0" rtlCol="0">
            <a:noAutofit/>
          </a:bodyPr>
          <a:lstStyle/>
          <a:p>
            <a:pPr marL="12700">
              <a:lnSpc>
                <a:spcPts val="2910"/>
              </a:lnSpc>
              <a:spcBef>
                <a:spcPts val="145"/>
              </a:spcBef>
            </a:pPr>
            <a:endParaRPr sz="2800" dirty="0">
              <a:latin typeface="Frutiger Bold" pitchFamily="34" charset="0"/>
              <a:cs typeface="Times New Roman"/>
            </a:endParaRPr>
          </a:p>
        </p:txBody>
      </p:sp>
      <p:sp>
        <p:nvSpPr>
          <p:cNvPr id="4" name="object 4"/>
          <p:cNvSpPr txBox="1"/>
          <p:nvPr/>
        </p:nvSpPr>
        <p:spPr>
          <a:xfrm>
            <a:off x="1765301" y="5626335"/>
            <a:ext cx="2971800" cy="380491"/>
          </a:xfrm>
          <a:prstGeom prst="rect">
            <a:avLst/>
          </a:prstGeom>
        </p:spPr>
        <p:txBody>
          <a:bodyPr wrap="square" lIns="0" tIns="0" rIns="0" bIns="0" rtlCol="0">
            <a:noAutofit/>
          </a:bodyPr>
          <a:lstStyle/>
          <a:p>
            <a:pPr marL="12700">
              <a:lnSpc>
                <a:spcPts val="2910"/>
              </a:lnSpc>
              <a:spcBef>
                <a:spcPts val="145"/>
              </a:spcBef>
            </a:pPr>
            <a:endParaRPr sz="2800" dirty="0">
              <a:latin typeface="Frutiger Bold" pitchFamily="34" charset="0"/>
              <a:cs typeface="Times New Roman"/>
            </a:endParaRPr>
          </a:p>
        </p:txBody>
      </p:sp>
      <p:sp>
        <p:nvSpPr>
          <p:cNvPr id="3" name="object 3"/>
          <p:cNvSpPr txBox="1"/>
          <p:nvPr/>
        </p:nvSpPr>
        <p:spPr>
          <a:xfrm>
            <a:off x="7023100" y="5626335"/>
            <a:ext cx="1718107" cy="380491"/>
          </a:xfrm>
          <a:prstGeom prst="rect">
            <a:avLst/>
          </a:prstGeom>
        </p:spPr>
        <p:txBody>
          <a:bodyPr wrap="square" lIns="0" tIns="0" rIns="0" bIns="0" rtlCol="0">
            <a:noAutofit/>
          </a:bodyPr>
          <a:lstStyle/>
          <a:p>
            <a:pPr marL="12700">
              <a:lnSpc>
                <a:spcPts val="2910"/>
              </a:lnSpc>
              <a:spcBef>
                <a:spcPts val="145"/>
              </a:spcBef>
            </a:pPr>
            <a:endParaRPr sz="2800" dirty="0">
              <a:latin typeface="Frutiger Bold" pitchFamily="34" charset="0"/>
              <a:cs typeface="Times New Roman"/>
            </a:endParaRPr>
          </a:p>
        </p:txBody>
      </p:sp>
      <p:sp>
        <p:nvSpPr>
          <p:cNvPr id="1026" name="AutoShape 2"/>
          <p:cNvSpPr>
            <a:spLocks noChangeArrowheads="1"/>
          </p:cNvSpPr>
          <p:nvPr/>
        </p:nvSpPr>
        <p:spPr bwMode="auto">
          <a:xfrm>
            <a:off x="1389063" y="188913"/>
            <a:ext cx="7697787" cy="693737"/>
          </a:xfrm>
          <a:prstGeom prst="roundRect">
            <a:avLst>
              <a:gd name="adj" fmla="val 50000"/>
            </a:avLst>
          </a:prstGeom>
          <a:ln>
            <a:headEnd/>
            <a:tailEnd/>
          </a:ln>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anchor="ctr" anchorCtr="0" compatLnSpc="1">
            <a:prstTxWarp prst="textNoShape">
              <a:avLst/>
            </a:prstTxWarp>
          </a:bodyPr>
          <a:lstStyle/>
          <a:p>
            <a:pPr algn="ctr">
              <a:spcAft>
                <a:spcPts val="0"/>
              </a:spcAft>
            </a:pPr>
            <a:r>
              <a:rPr lang="fr-FR" sz="2800" b="1" dirty="0" smtClean="0">
                <a:solidFill>
                  <a:srgbClr val="244061"/>
                </a:solidFill>
                <a:latin typeface="Frutiger Roman"/>
                <a:ea typeface="Times New Roman"/>
                <a:cs typeface="Arial"/>
              </a:rPr>
              <a:t>Une idée de la répartition d’une facture</a:t>
            </a:r>
            <a:endParaRPr lang="fr-FR" sz="1400" dirty="0">
              <a:latin typeface="Times New Roman"/>
              <a:ea typeface="Times New Roman"/>
            </a:endParaRPr>
          </a:p>
        </p:txBody>
      </p:sp>
      <p:cxnSp>
        <p:nvCxnSpPr>
          <p:cNvPr id="1035" name="AutoShape 11"/>
          <p:cNvCxnSpPr>
            <a:cxnSpLocks noChangeShapeType="1"/>
          </p:cNvCxnSpPr>
          <p:nvPr/>
        </p:nvCxnSpPr>
        <p:spPr bwMode="auto">
          <a:xfrm flipH="1">
            <a:off x="9080500" y="577850"/>
            <a:ext cx="1612900" cy="0"/>
          </a:xfrm>
          <a:prstGeom prst="straightConnector1">
            <a:avLst/>
          </a:prstGeom>
          <a:noFill/>
          <a:ln w="19050">
            <a:solidFill>
              <a:srgbClr val="0070C0"/>
            </a:solidFill>
            <a:round/>
            <a:headEnd/>
            <a:tailEnd/>
          </a:ln>
        </p:spPr>
      </p:cxnSp>
      <p:pic>
        <p:nvPicPr>
          <p:cNvPr id="31" name="Image 30" descr="GrDF_logo2014_cmjn.png"/>
          <p:cNvPicPr/>
          <p:nvPr/>
        </p:nvPicPr>
        <p:blipFill>
          <a:blip r:embed="rId2" cstate="print"/>
          <a:stretch>
            <a:fillRect/>
          </a:stretch>
        </p:blipFill>
        <p:spPr>
          <a:xfrm>
            <a:off x="9116860" y="6254663"/>
            <a:ext cx="1513489" cy="1150883"/>
          </a:xfrm>
          <a:prstGeom prst="rect">
            <a:avLst/>
          </a:prstGeom>
        </p:spPr>
      </p:pic>
      <p:cxnSp>
        <p:nvCxnSpPr>
          <p:cNvPr id="1036" name="AutoShape 12"/>
          <p:cNvCxnSpPr>
            <a:cxnSpLocks noChangeShapeType="1"/>
          </p:cNvCxnSpPr>
          <p:nvPr/>
        </p:nvCxnSpPr>
        <p:spPr bwMode="auto">
          <a:xfrm flipH="1">
            <a:off x="0" y="7131050"/>
            <a:ext cx="9385300" cy="0"/>
          </a:xfrm>
          <a:prstGeom prst="straightConnector1">
            <a:avLst/>
          </a:prstGeom>
          <a:noFill/>
          <a:ln w="19050">
            <a:solidFill>
              <a:srgbClr val="0070C0"/>
            </a:solidFill>
            <a:round/>
            <a:headEnd/>
            <a:tailEnd/>
          </a:ln>
        </p:spPr>
      </p:cxnSp>
      <p:sp>
        <p:nvSpPr>
          <p:cNvPr id="3073" name="Rectangle 1"/>
          <p:cNvSpPr>
            <a:spLocks noChangeArrowheads="1"/>
          </p:cNvSpPr>
          <p:nvPr/>
        </p:nvSpPr>
        <p:spPr bwMode="auto">
          <a:xfrm>
            <a:off x="0" y="0"/>
            <a:ext cx="106934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32" name="Graphique 31"/>
          <p:cNvGraphicFramePr/>
          <p:nvPr>
            <p:extLst/>
          </p:nvPr>
        </p:nvGraphicFramePr>
        <p:xfrm>
          <a:off x="1392238" y="1317084"/>
          <a:ext cx="7993062" cy="4689742"/>
        </p:xfrm>
        <a:graphic>
          <a:graphicData uri="http://schemas.openxmlformats.org/drawingml/2006/chart">
            <c:chart xmlns:c="http://schemas.openxmlformats.org/drawingml/2006/chart" xmlns:r="http://schemas.openxmlformats.org/officeDocument/2006/relationships" r:id="rId3"/>
          </a:graphicData>
        </a:graphic>
      </p:graphicFrame>
      <p:sp>
        <p:nvSpPr>
          <p:cNvPr id="15" name="object 2"/>
          <p:cNvSpPr txBox="1"/>
          <p:nvPr/>
        </p:nvSpPr>
        <p:spPr>
          <a:xfrm>
            <a:off x="3638689" y="7208821"/>
            <a:ext cx="3437201" cy="177799"/>
          </a:xfrm>
          <a:prstGeom prst="rect">
            <a:avLst/>
          </a:prstGeom>
        </p:spPr>
        <p:txBody>
          <a:bodyPr wrap="square" lIns="0" tIns="0" rIns="0" bIns="0" rtlCol="0">
            <a:noAutofit/>
          </a:bodyPr>
          <a:lstStyle/>
          <a:p>
            <a:pPr marL="12700" algn="ctr">
              <a:lnSpc>
                <a:spcPts val="1300"/>
              </a:lnSpc>
              <a:spcBef>
                <a:spcPts val="65"/>
              </a:spcBef>
            </a:pPr>
            <a:r>
              <a:rPr lang="fr-FR" sz="1200" spc="0" dirty="0" smtClean="0">
                <a:latin typeface="Frutiger Roman" pitchFamily="34" charset="0"/>
                <a:cs typeface="Times New Roman"/>
              </a:rPr>
              <a:t>Présentation CRAC</a:t>
            </a:r>
            <a:r>
              <a:rPr sz="1200" spc="84" dirty="0" smtClean="0">
                <a:latin typeface="Frutiger Roman" pitchFamily="34" charset="0"/>
                <a:cs typeface="Times New Roman"/>
              </a:rPr>
              <a:t> </a:t>
            </a:r>
            <a:r>
              <a:rPr sz="1200" spc="-4" dirty="0" smtClean="0">
                <a:latin typeface="Frutiger Roman" pitchFamily="34" charset="0"/>
                <a:cs typeface="Times New Roman"/>
              </a:rPr>
              <a:t>2</a:t>
            </a:r>
            <a:r>
              <a:rPr sz="1200" spc="4" dirty="0" smtClean="0">
                <a:latin typeface="Frutiger Roman" pitchFamily="34" charset="0"/>
                <a:cs typeface="Times New Roman"/>
              </a:rPr>
              <a:t>01</a:t>
            </a:r>
            <a:r>
              <a:rPr lang="fr-FR" sz="1200" spc="4" dirty="0" smtClean="0">
                <a:latin typeface="Frutiger Roman" pitchFamily="34" charset="0"/>
                <a:cs typeface="Times New Roman"/>
              </a:rPr>
              <a:t>4</a:t>
            </a:r>
            <a:endParaRPr sz="1200" dirty="0">
              <a:latin typeface="Frutiger Roman" pitchFamily="34" charset="0"/>
              <a:cs typeface="Times New Roman"/>
            </a:endParaRPr>
          </a:p>
        </p:txBody>
      </p:sp>
    </p:spTree>
    <p:extLst>
      <p:ext uri="{BB962C8B-B14F-4D97-AF65-F5344CB8AC3E}">
        <p14:creationId xmlns:p14="http://schemas.microsoft.com/office/powerpoint/2010/main" val="2831325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object 22"/>
          <p:cNvSpPr/>
          <p:nvPr/>
        </p:nvSpPr>
        <p:spPr>
          <a:xfrm>
            <a:off x="1079500" y="2337710"/>
            <a:ext cx="2473904" cy="786384"/>
          </a:xfrm>
          <a:custGeom>
            <a:avLst/>
            <a:gdLst/>
            <a:ahLst/>
            <a:cxnLst/>
            <a:rect l="l" t="t" r="r" b="b"/>
            <a:pathLst>
              <a:path w="2755391" h="786384">
                <a:moveTo>
                  <a:pt x="131063" y="0"/>
                </a:moveTo>
                <a:lnTo>
                  <a:pt x="88849" y="7123"/>
                </a:lnTo>
                <a:lnTo>
                  <a:pt x="52187" y="26853"/>
                </a:lnTo>
                <a:lnTo>
                  <a:pt x="23540" y="56727"/>
                </a:lnTo>
                <a:lnTo>
                  <a:pt x="5370" y="94282"/>
                </a:lnTo>
                <a:lnTo>
                  <a:pt x="0" y="131064"/>
                </a:lnTo>
                <a:lnTo>
                  <a:pt x="0" y="655320"/>
                </a:lnTo>
                <a:lnTo>
                  <a:pt x="7123" y="698127"/>
                </a:lnTo>
                <a:lnTo>
                  <a:pt x="26853" y="734848"/>
                </a:lnTo>
                <a:lnTo>
                  <a:pt x="56727" y="763257"/>
                </a:lnTo>
                <a:lnTo>
                  <a:pt x="94282" y="781132"/>
                </a:lnTo>
                <a:lnTo>
                  <a:pt x="131063" y="786384"/>
                </a:lnTo>
                <a:lnTo>
                  <a:pt x="2624328" y="786383"/>
                </a:lnTo>
                <a:lnTo>
                  <a:pt x="2666542" y="779413"/>
                </a:lnTo>
                <a:lnTo>
                  <a:pt x="2703204" y="759985"/>
                </a:lnTo>
                <a:lnTo>
                  <a:pt x="2731851" y="730323"/>
                </a:lnTo>
                <a:lnTo>
                  <a:pt x="2750021" y="692650"/>
                </a:lnTo>
                <a:lnTo>
                  <a:pt x="2755391" y="655319"/>
                </a:lnTo>
                <a:lnTo>
                  <a:pt x="2755391" y="131063"/>
                </a:lnTo>
                <a:lnTo>
                  <a:pt x="2748268" y="88849"/>
                </a:lnTo>
                <a:lnTo>
                  <a:pt x="2728538" y="52187"/>
                </a:lnTo>
                <a:lnTo>
                  <a:pt x="2698664" y="23540"/>
                </a:lnTo>
                <a:lnTo>
                  <a:pt x="2661109" y="5370"/>
                </a:lnTo>
                <a:lnTo>
                  <a:pt x="2624328" y="0"/>
                </a:lnTo>
                <a:lnTo>
                  <a:pt x="131063" y="0"/>
                </a:lnTo>
                <a:close/>
              </a:path>
            </a:pathLst>
          </a:custGeom>
          <a:ln w="38100">
            <a:solidFill>
              <a:srgbClr val="87B143"/>
            </a:solidFill>
          </a:ln>
        </p:spPr>
        <p:txBody>
          <a:bodyPr wrap="square" lIns="0" tIns="0" rIns="0" bIns="0" rtlCol="0">
            <a:noAutofit/>
          </a:bodyPr>
          <a:lstStyle/>
          <a:p>
            <a:endParaRPr/>
          </a:p>
        </p:txBody>
      </p:sp>
      <p:sp>
        <p:nvSpPr>
          <p:cNvPr id="23" name="object 23"/>
          <p:cNvSpPr/>
          <p:nvPr/>
        </p:nvSpPr>
        <p:spPr>
          <a:xfrm>
            <a:off x="4197301" y="2365415"/>
            <a:ext cx="2481644" cy="786384"/>
          </a:xfrm>
          <a:custGeom>
            <a:avLst/>
            <a:gdLst/>
            <a:ahLst/>
            <a:cxnLst/>
            <a:rect l="l" t="t" r="r" b="b"/>
            <a:pathLst>
              <a:path w="2755392" h="786384">
                <a:moveTo>
                  <a:pt x="131064" y="0"/>
                </a:moveTo>
                <a:lnTo>
                  <a:pt x="88256" y="7123"/>
                </a:lnTo>
                <a:lnTo>
                  <a:pt x="51535" y="26853"/>
                </a:lnTo>
                <a:lnTo>
                  <a:pt x="23126" y="56727"/>
                </a:lnTo>
                <a:lnTo>
                  <a:pt x="5251" y="94282"/>
                </a:lnTo>
                <a:lnTo>
                  <a:pt x="0" y="131063"/>
                </a:lnTo>
                <a:lnTo>
                  <a:pt x="0" y="655319"/>
                </a:lnTo>
                <a:lnTo>
                  <a:pt x="6970" y="698127"/>
                </a:lnTo>
                <a:lnTo>
                  <a:pt x="26398" y="734848"/>
                </a:lnTo>
                <a:lnTo>
                  <a:pt x="56060" y="763257"/>
                </a:lnTo>
                <a:lnTo>
                  <a:pt x="93733" y="781132"/>
                </a:lnTo>
                <a:lnTo>
                  <a:pt x="131064" y="786383"/>
                </a:lnTo>
                <a:lnTo>
                  <a:pt x="2624328" y="786383"/>
                </a:lnTo>
                <a:lnTo>
                  <a:pt x="2666542" y="779413"/>
                </a:lnTo>
                <a:lnTo>
                  <a:pt x="2703204" y="759985"/>
                </a:lnTo>
                <a:lnTo>
                  <a:pt x="2731851" y="730323"/>
                </a:lnTo>
                <a:lnTo>
                  <a:pt x="2750021" y="692650"/>
                </a:lnTo>
                <a:lnTo>
                  <a:pt x="2755392" y="655319"/>
                </a:lnTo>
                <a:lnTo>
                  <a:pt x="2755392" y="131063"/>
                </a:lnTo>
                <a:lnTo>
                  <a:pt x="2748268" y="88849"/>
                </a:lnTo>
                <a:lnTo>
                  <a:pt x="2728538" y="52187"/>
                </a:lnTo>
                <a:lnTo>
                  <a:pt x="2698664" y="23540"/>
                </a:lnTo>
                <a:lnTo>
                  <a:pt x="2661109" y="5370"/>
                </a:lnTo>
                <a:lnTo>
                  <a:pt x="2624328" y="0"/>
                </a:lnTo>
                <a:lnTo>
                  <a:pt x="131064" y="0"/>
                </a:lnTo>
                <a:close/>
              </a:path>
            </a:pathLst>
          </a:custGeom>
          <a:ln w="38100">
            <a:solidFill>
              <a:schemeClr val="accent6">
                <a:lumMod val="75000"/>
              </a:schemeClr>
            </a:solidFill>
          </a:ln>
        </p:spPr>
        <p:txBody>
          <a:bodyPr wrap="square" lIns="0" tIns="0" rIns="0" bIns="0" rtlCol="0">
            <a:noAutofit/>
          </a:bodyPr>
          <a:lstStyle/>
          <a:p>
            <a:endParaRPr/>
          </a:p>
        </p:txBody>
      </p:sp>
      <p:sp>
        <p:nvSpPr>
          <p:cNvPr id="20" name="object 20"/>
          <p:cNvSpPr/>
          <p:nvPr/>
        </p:nvSpPr>
        <p:spPr>
          <a:xfrm>
            <a:off x="10195438" y="0"/>
            <a:ext cx="498466" cy="7555991"/>
          </a:xfrm>
          <a:custGeom>
            <a:avLst/>
            <a:gdLst/>
            <a:ahLst/>
            <a:cxnLst/>
            <a:rect l="l" t="t" r="r" b="b"/>
            <a:pathLst>
              <a:path w="498466" h="7555991">
                <a:moveTo>
                  <a:pt x="497961" y="0"/>
                </a:moveTo>
                <a:lnTo>
                  <a:pt x="0" y="0"/>
                </a:lnTo>
                <a:lnTo>
                  <a:pt x="0" y="7555991"/>
                </a:lnTo>
                <a:lnTo>
                  <a:pt x="497961" y="7555991"/>
                </a:lnTo>
                <a:lnTo>
                  <a:pt x="497961" y="0"/>
                </a:lnTo>
                <a:close/>
              </a:path>
            </a:pathLst>
          </a:custGeom>
          <a:solidFill>
            <a:srgbClr val="001F5F"/>
          </a:solidFill>
        </p:spPr>
        <p:txBody>
          <a:bodyPr wrap="square" lIns="0" tIns="0" rIns="0" bIns="0" rtlCol="0">
            <a:noAutofit/>
          </a:bodyPr>
          <a:lstStyle/>
          <a:p>
            <a:endParaRPr/>
          </a:p>
        </p:txBody>
      </p:sp>
      <p:sp>
        <p:nvSpPr>
          <p:cNvPr id="15" name="object 15"/>
          <p:cNvSpPr/>
          <p:nvPr/>
        </p:nvSpPr>
        <p:spPr>
          <a:xfrm>
            <a:off x="2828207" y="5462066"/>
            <a:ext cx="4603611" cy="1499569"/>
          </a:xfrm>
          <a:prstGeom prst="rect">
            <a:avLst/>
          </a:prstGeom>
          <a:blipFill>
            <a:blip r:embed="rId3" cstate="print"/>
            <a:stretch>
              <a:fillRect/>
            </a:stretch>
          </a:blipFill>
        </p:spPr>
        <p:txBody>
          <a:bodyPr wrap="square" lIns="0" tIns="0" rIns="0" bIns="0" rtlCol="0">
            <a:noAutofit/>
          </a:bodyPr>
          <a:lstStyle/>
          <a:p>
            <a:endParaRPr/>
          </a:p>
        </p:txBody>
      </p:sp>
      <p:sp>
        <p:nvSpPr>
          <p:cNvPr id="18" name="object 18"/>
          <p:cNvSpPr/>
          <p:nvPr/>
        </p:nvSpPr>
        <p:spPr>
          <a:xfrm>
            <a:off x="5388779" y="3437203"/>
            <a:ext cx="2755392" cy="1411224"/>
          </a:xfrm>
          <a:custGeom>
            <a:avLst/>
            <a:gdLst/>
            <a:ahLst/>
            <a:cxnLst/>
            <a:rect l="l" t="t" r="r" b="b"/>
            <a:pathLst>
              <a:path w="2755392" h="1411224">
                <a:moveTo>
                  <a:pt x="234696" y="0"/>
                </a:moveTo>
                <a:lnTo>
                  <a:pt x="196646" y="3073"/>
                </a:lnTo>
                <a:lnTo>
                  <a:pt x="143375" y="18454"/>
                </a:lnTo>
                <a:lnTo>
                  <a:pt x="96121" y="45305"/>
                </a:lnTo>
                <a:lnTo>
                  <a:pt x="56521" y="81990"/>
                </a:lnTo>
                <a:lnTo>
                  <a:pt x="26211" y="126874"/>
                </a:lnTo>
                <a:lnTo>
                  <a:pt x="6825" y="178321"/>
                </a:lnTo>
                <a:lnTo>
                  <a:pt x="0" y="234696"/>
                </a:lnTo>
                <a:lnTo>
                  <a:pt x="0" y="1176528"/>
                </a:lnTo>
                <a:lnTo>
                  <a:pt x="3073" y="1214577"/>
                </a:lnTo>
                <a:lnTo>
                  <a:pt x="18454" y="1267848"/>
                </a:lnTo>
                <a:lnTo>
                  <a:pt x="45305" y="1315102"/>
                </a:lnTo>
                <a:lnTo>
                  <a:pt x="81990" y="1354702"/>
                </a:lnTo>
                <a:lnTo>
                  <a:pt x="126874" y="1385012"/>
                </a:lnTo>
                <a:lnTo>
                  <a:pt x="178321" y="1404398"/>
                </a:lnTo>
                <a:lnTo>
                  <a:pt x="234696" y="1411224"/>
                </a:lnTo>
                <a:lnTo>
                  <a:pt x="2519172" y="1411224"/>
                </a:lnTo>
                <a:lnTo>
                  <a:pt x="2557634" y="1408150"/>
                </a:lnTo>
                <a:lnTo>
                  <a:pt x="2611373" y="1392769"/>
                </a:lnTo>
                <a:lnTo>
                  <a:pt x="2658941" y="1365918"/>
                </a:lnTo>
                <a:lnTo>
                  <a:pt x="2698731" y="1329233"/>
                </a:lnTo>
                <a:lnTo>
                  <a:pt x="2729139" y="1284349"/>
                </a:lnTo>
                <a:lnTo>
                  <a:pt x="2748561" y="1232902"/>
                </a:lnTo>
                <a:lnTo>
                  <a:pt x="2755392" y="1176527"/>
                </a:lnTo>
                <a:lnTo>
                  <a:pt x="2755392" y="234696"/>
                </a:lnTo>
                <a:lnTo>
                  <a:pt x="2752316" y="196646"/>
                </a:lnTo>
                <a:lnTo>
                  <a:pt x="2736913" y="143375"/>
                </a:lnTo>
                <a:lnTo>
                  <a:pt x="2709988" y="96121"/>
                </a:lnTo>
                <a:lnTo>
                  <a:pt x="2673147" y="56521"/>
                </a:lnTo>
                <a:lnTo>
                  <a:pt x="2627994" y="26211"/>
                </a:lnTo>
                <a:lnTo>
                  <a:pt x="2576134" y="6825"/>
                </a:lnTo>
                <a:lnTo>
                  <a:pt x="2519172" y="0"/>
                </a:lnTo>
                <a:lnTo>
                  <a:pt x="234696" y="0"/>
                </a:lnTo>
                <a:close/>
              </a:path>
            </a:pathLst>
          </a:custGeom>
          <a:solidFill>
            <a:srgbClr val="FFFFFF"/>
          </a:solidFill>
        </p:spPr>
        <p:txBody>
          <a:bodyPr wrap="square" lIns="0" tIns="0" rIns="0" bIns="0" rtlCol="0">
            <a:noAutofit/>
          </a:bodyPr>
          <a:lstStyle/>
          <a:p>
            <a:endParaRPr/>
          </a:p>
        </p:txBody>
      </p:sp>
      <p:sp>
        <p:nvSpPr>
          <p:cNvPr id="14" name="object 14"/>
          <p:cNvSpPr/>
          <p:nvPr/>
        </p:nvSpPr>
        <p:spPr>
          <a:xfrm>
            <a:off x="2614699" y="3622844"/>
            <a:ext cx="2515314" cy="840880"/>
          </a:xfrm>
          <a:custGeom>
            <a:avLst/>
            <a:gdLst/>
            <a:ahLst/>
            <a:cxnLst/>
            <a:rect l="l" t="t" r="r" b="b"/>
            <a:pathLst>
              <a:path w="2755391" h="1400556">
                <a:moveTo>
                  <a:pt x="233172" y="0"/>
                </a:moveTo>
                <a:lnTo>
                  <a:pt x="177385" y="6732"/>
                </a:lnTo>
                <a:lnTo>
                  <a:pt x="126351" y="25882"/>
                </a:lnTo>
                <a:lnTo>
                  <a:pt x="81737" y="55873"/>
                </a:lnTo>
                <a:lnTo>
                  <a:pt x="45207" y="95134"/>
                </a:lnTo>
                <a:lnTo>
                  <a:pt x="18430" y="142089"/>
                </a:lnTo>
                <a:lnTo>
                  <a:pt x="3072" y="195164"/>
                </a:lnTo>
                <a:lnTo>
                  <a:pt x="0" y="233172"/>
                </a:lnTo>
                <a:lnTo>
                  <a:pt x="0" y="1167384"/>
                </a:lnTo>
                <a:lnTo>
                  <a:pt x="6820" y="1223170"/>
                </a:lnTo>
                <a:lnTo>
                  <a:pt x="26170" y="1274204"/>
                </a:lnTo>
                <a:lnTo>
                  <a:pt x="56383" y="1318818"/>
                </a:lnTo>
                <a:lnTo>
                  <a:pt x="95792" y="1355348"/>
                </a:lnTo>
                <a:lnTo>
                  <a:pt x="142732" y="1382125"/>
                </a:lnTo>
                <a:lnTo>
                  <a:pt x="195535" y="1397483"/>
                </a:lnTo>
                <a:lnTo>
                  <a:pt x="233172" y="1400556"/>
                </a:lnTo>
                <a:lnTo>
                  <a:pt x="2522220" y="1400556"/>
                </a:lnTo>
                <a:lnTo>
                  <a:pt x="2578006" y="1393735"/>
                </a:lnTo>
                <a:lnTo>
                  <a:pt x="2629040" y="1374385"/>
                </a:lnTo>
                <a:lnTo>
                  <a:pt x="2673654" y="1344172"/>
                </a:lnTo>
                <a:lnTo>
                  <a:pt x="2710184" y="1304763"/>
                </a:lnTo>
                <a:lnTo>
                  <a:pt x="2736961" y="1257823"/>
                </a:lnTo>
                <a:lnTo>
                  <a:pt x="2752319" y="1205020"/>
                </a:lnTo>
                <a:lnTo>
                  <a:pt x="2755391" y="1167384"/>
                </a:lnTo>
                <a:lnTo>
                  <a:pt x="2755391" y="233172"/>
                </a:lnTo>
                <a:lnTo>
                  <a:pt x="2752319" y="195164"/>
                </a:lnTo>
                <a:lnTo>
                  <a:pt x="2736961" y="142089"/>
                </a:lnTo>
                <a:lnTo>
                  <a:pt x="2710184" y="95134"/>
                </a:lnTo>
                <a:lnTo>
                  <a:pt x="2673654" y="55873"/>
                </a:lnTo>
                <a:lnTo>
                  <a:pt x="2629040" y="25882"/>
                </a:lnTo>
                <a:lnTo>
                  <a:pt x="2578006" y="6732"/>
                </a:lnTo>
                <a:lnTo>
                  <a:pt x="2522220" y="0"/>
                </a:lnTo>
                <a:lnTo>
                  <a:pt x="233172" y="0"/>
                </a:lnTo>
                <a:close/>
              </a:path>
            </a:pathLst>
          </a:custGeom>
          <a:ln w="38100">
            <a:solidFill>
              <a:srgbClr val="006FBF"/>
            </a:solidFill>
          </a:ln>
        </p:spPr>
        <p:txBody>
          <a:bodyPr wrap="square" lIns="0" tIns="0" rIns="0" bIns="0" rtlCol="0">
            <a:noAutofit/>
          </a:bodyPr>
          <a:lstStyle/>
          <a:p>
            <a:endParaRPr/>
          </a:p>
        </p:txBody>
      </p:sp>
      <p:sp>
        <p:nvSpPr>
          <p:cNvPr id="12" name="object 12"/>
          <p:cNvSpPr txBox="1"/>
          <p:nvPr/>
        </p:nvSpPr>
        <p:spPr>
          <a:xfrm>
            <a:off x="3027564" y="648381"/>
            <a:ext cx="5479884" cy="356107"/>
          </a:xfrm>
          <a:prstGeom prst="rect">
            <a:avLst/>
          </a:prstGeom>
        </p:spPr>
        <p:txBody>
          <a:bodyPr wrap="square" lIns="0" tIns="0" rIns="0" bIns="0" rtlCol="0">
            <a:noAutofit/>
          </a:bodyPr>
          <a:lstStyle/>
          <a:p>
            <a:pPr marL="12700">
              <a:lnSpc>
                <a:spcPts val="2715"/>
              </a:lnSpc>
              <a:spcBef>
                <a:spcPts val="135"/>
              </a:spcBef>
            </a:pPr>
            <a:endParaRPr sz="2600" dirty="0">
              <a:latin typeface="Times New Roman"/>
              <a:cs typeface="Times New Roman"/>
            </a:endParaRPr>
          </a:p>
        </p:txBody>
      </p:sp>
      <p:sp>
        <p:nvSpPr>
          <p:cNvPr id="11" name="object 11"/>
          <p:cNvSpPr txBox="1"/>
          <p:nvPr/>
        </p:nvSpPr>
        <p:spPr>
          <a:xfrm>
            <a:off x="3844429" y="1043097"/>
            <a:ext cx="1031563" cy="356107"/>
          </a:xfrm>
          <a:prstGeom prst="rect">
            <a:avLst/>
          </a:prstGeom>
        </p:spPr>
        <p:txBody>
          <a:bodyPr wrap="square" lIns="0" tIns="0" rIns="0" bIns="0" rtlCol="0">
            <a:noAutofit/>
          </a:bodyPr>
          <a:lstStyle/>
          <a:p>
            <a:pPr marL="12700">
              <a:lnSpc>
                <a:spcPts val="2715"/>
              </a:lnSpc>
              <a:spcBef>
                <a:spcPts val="135"/>
              </a:spcBef>
            </a:pPr>
            <a:endParaRPr sz="2600" dirty="0">
              <a:latin typeface="Times New Roman"/>
              <a:cs typeface="Times New Roman"/>
            </a:endParaRPr>
          </a:p>
        </p:txBody>
      </p:sp>
      <p:sp>
        <p:nvSpPr>
          <p:cNvPr id="10" name="object 10"/>
          <p:cNvSpPr txBox="1"/>
          <p:nvPr/>
        </p:nvSpPr>
        <p:spPr>
          <a:xfrm>
            <a:off x="4892944" y="1043097"/>
            <a:ext cx="2797641" cy="356107"/>
          </a:xfrm>
          <a:prstGeom prst="rect">
            <a:avLst/>
          </a:prstGeom>
        </p:spPr>
        <p:txBody>
          <a:bodyPr wrap="square" lIns="0" tIns="0" rIns="0" bIns="0" rtlCol="0">
            <a:noAutofit/>
          </a:bodyPr>
          <a:lstStyle/>
          <a:p>
            <a:pPr marL="12700">
              <a:lnSpc>
                <a:spcPts val="2715"/>
              </a:lnSpc>
              <a:spcBef>
                <a:spcPts val="135"/>
              </a:spcBef>
            </a:pPr>
            <a:endParaRPr sz="2600" dirty="0">
              <a:latin typeface="Times New Roman"/>
              <a:cs typeface="Times New Roman"/>
            </a:endParaRPr>
          </a:p>
        </p:txBody>
      </p:sp>
      <p:sp>
        <p:nvSpPr>
          <p:cNvPr id="9" name="object 9"/>
          <p:cNvSpPr txBox="1"/>
          <p:nvPr/>
        </p:nvSpPr>
        <p:spPr>
          <a:xfrm>
            <a:off x="1303498" y="2636252"/>
            <a:ext cx="1986432" cy="214538"/>
          </a:xfrm>
          <a:prstGeom prst="rect">
            <a:avLst/>
          </a:prstGeom>
        </p:spPr>
        <p:txBody>
          <a:bodyPr wrap="square" lIns="0" tIns="0" rIns="0" bIns="0" rtlCol="0">
            <a:noAutofit/>
          </a:bodyPr>
          <a:lstStyle/>
          <a:p>
            <a:pPr marL="12700">
              <a:lnSpc>
                <a:spcPts val="1510"/>
              </a:lnSpc>
              <a:spcBef>
                <a:spcPts val="75"/>
              </a:spcBef>
            </a:pPr>
            <a:r>
              <a:rPr lang="fr-FR" sz="1400" spc="4" dirty="0" smtClean="0">
                <a:solidFill>
                  <a:srgbClr val="7E7E7E"/>
                </a:solidFill>
                <a:latin typeface="Frutiger Roman" pitchFamily="34" charset="0"/>
                <a:cs typeface="Times New Roman"/>
              </a:rPr>
              <a:t>Charges d’exploitation</a:t>
            </a:r>
            <a:endParaRPr sz="1400" dirty="0">
              <a:latin typeface="Frutiger Roman" pitchFamily="34" charset="0"/>
              <a:cs typeface="Times New Roman"/>
            </a:endParaRPr>
          </a:p>
        </p:txBody>
      </p:sp>
      <p:sp>
        <p:nvSpPr>
          <p:cNvPr id="8" name="object 8"/>
          <p:cNvSpPr txBox="1"/>
          <p:nvPr/>
        </p:nvSpPr>
        <p:spPr>
          <a:xfrm>
            <a:off x="4411876" y="2641668"/>
            <a:ext cx="2116549" cy="203707"/>
          </a:xfrm>
          <a:prstGeom prst="rect">
            <a:avLst/>
          </a:prstGeom>
        </p:spPr>
        <p:txBody>
          <a:bodyPr wrap="square" lIns="0" tIns="0" rIns="0" bIns="0" rtlCol="0">
            <a:noAutofit/>
          </a:bodyPr>
          <a:lstStyle/>
          <a:p>
            <a:pPr marL="12700">
              <a:lnSpc>
                <a:spcPts val="1510"/>
              </a:lnSpc>
              <a:spcBef>
                <a:spcPts val="75"/>
              </a:spcBef>
            </a:pPr>
            <a:r>
              <a:rPr sz="1400" spc="4" dirty="0" smtClean="0">
                <a:solidFill>
                  <a:srgbClr val="7E7E7E"/>
                </a:solidFill>
                <a:latin typeface="Frutiger Roman" pitchFamily="34" charset="0"/>
                <a:cs typeface="Times New Roman"/>
              </a:rPr>
              <a:t>C</a:t>
            </a:r>
            <a:r>
              <a:rPr sz="1400" spc="-4" dirty="0" smtClean="0">
                <a:solidFill>
                  <a:srgbClr val="7E7E7E"/>
                </a:solidFill>
                <a:latin typeface="Frutiger Roman" pitchFamily="34" charset="0"/>
                <a:cs typeface="Times New Roman"/>
              </a:rPr>
              <a:t>h</a:t>
            </a:r>
            <a:r>
              <a:rPr sz="1400" spc="0" dirty="0" smtClean="0">
                <a:solidFill>
                  <a:srgbClr val="7E7E7E"/>
                </a:solidFill>
                <a:latin typeface="Frutiger Roman" pitchFamily="34" charset="0"/>
                <a:cs typeface="Times New Roman"/>
              </a:rPr>
              <a:t>a</a:t>
            </a:r>
            <a:r>
              <a:rPr sz="1400" spc="4" dirty="0" smtClean="0">
                <a:solidFill>
                  <a:srgbClr val="7E7E7E"/>
                </a:solidFill>
                <a:latin typeface="Frutiger Roman" pitchFamily="34" charset="0"/>
                <a:cs typeface="Times New Roman"/>
              </a:rPr>
              <a:t>r</a:t>
            </a:r>
            <a:r>
              <a:rPr sz="1400" spc="-4" dirty="0" smtClean="0">
                <a:solidFill>
                  <a:srgbClr val="7E7E7E"/>
                </a:solidFill>
                <a:latin typeface="Frutiger Roman" pitchFamily="34" charset="0"/>
                <a:cs typeface="Times New Roman"/>
              </a:rPr>
              <a:t>g</a:t>
            </a:r>
            <a:r>
              <a:rPr sz="1400" spc="0" dirty="0" smtClean="0">
                <a:solidFill>
                  <a:srgbClr val="7E7E7E"/>
                </a:solidFill>
                <a:latin typeface="Frutiger Roman" pitchFamily="34" charset="0"/>
                <a:cs typeface="Times New Roman"/>
              </a:rPr>
              <a:t>es</a:t>
            </a:r>
            <a:r>
              <a:rPr lang="fr-FR" sz="1400" spc="0" dirty="0" smtClean="0">
                <a:solidFill>
                  <a:srgbClr val="7E7E7E"/>
                </a:solidFill>
                <a:latin typeface="Frutiger Roman" pitchFamily="34" charset="0"/>
                <a:cs typeface="Times New Roman"/>
              </a:rPr>
              <a:t> d’investissement</a:t>
            </a:r>
            <a:endParaRPr sz="1400" dirty="0">
              <a:latin typeface="Frutiger Roman" pitchFamily="34" charset="0"/>
              <a:cs typeface="Times New Roman"/>
            </a:endParaRPr>
          </a:p>
        </p:txBody>
      </p:sp>
      <p:sp>
        <p:nvSpPr>
          <p:cNvPr id="6" name="object 6"/>
          <p:cNvSpPr txBox="1"/>
          <p:nvPr/>
        </p:nvSpPr>
        <p:spPr>
          <a:xfrm>
            <a:off x="2795810" y="3820202"/>
            <a:ext cx="2153091" cy="446164"/>
          </a:xfrm>
          <a:prstGeom prst="rect">
            <a:avLst/>
          </a:prstGeom>
        </p:spPr>
        <p:txBody>
          <a:bodyPr wrap="square" lIns="0" tIns="0" rIns="0" bIns="0" rtlCol="0">
            <a:noAutofit/>
          </a:bodyPr>
          <a:lstStyle/>
          <a:p>
            <a:pPr marL="12700" algn="ctr">
              <a:lnSpc>
                <a:spcPts val="1510"/>
              </a:lnSpc>
              <a:spcBef>
                <a:spcPts val="75"/>
              </a:spcBef>
            </a:pPr>
            <a:r>
              <a:rPr lang="fr-FR" sz="1400" spc="-4" dirty="0" err="1" smtClean="0">
                <a:solidFill>
                  <a:srgbClr val="7E7E7E"/>
                </a:solidFill>
                <a:latin typeface="Frutiger Roman" pitchFamily="34" charset="0"/>
                <a:cs typeface="Times New Roman"/>
              </a:rPr>
              <a:t>Nbre</a:t>
            </a:r>
            <a:r>
              <a:rPr lang="fr-FR" sz="1400" spc="-4" dirty="0" smtClean="0">
                <a:solidFill>
                  <a:srgbClr val="7E7E7E"/>
                </a:solidFill>
                <a:latin typeface="Frutiger Roman" pitchFamily="34" charset="0"/>
                <a:cs typeface="Times New Roman"/>
              </a:rPr>
              <a:t> de clients et volumes acheminés</a:t>
            </a:r>
            <a:endParaRPr sz="1400" dirty="0">
              <a:latin typeface="Frutiger Roman" pitchFamily="34" charset="0"/>
              <a:cs typeface="Times New Roman"/>
            </a:endParaRPr>
          </a:p>
        </p:txBody>
      </p:sp>
      <p:sp>
        <p:nvSpPr>
          <p:cNvPr id="26" name="object 2"/>
          <p:cNvSpPr txBox="1"/>
          <p:nvPr/>
        </p:nvSpPr>
        <p:spPr>
          <a:xfrm rot="16200000">
            <a:off x="8505501" y="3432189"/>
            <a:ext cx="3975437" cy="400359"/>
          </a:xfrm>
          <a:prstGeom prst="rect">
            <a:avLst/>
          </a:prstGeom>
        </p:spPr>
        <p:txBody>
          <a:bodyPr wrap="square" lIns="0" tIns="0" rIns="0" bIns="0" rtlCol="0">
            <a:noAutofit/>
          </a:bodyPr>
          <a:lstStyle/>
          <a:p>
            <a:pPr marL="12700">
              <a:lnSpc>
                <a:spcPts val="1510"/>
              </a:lnSpc>
              <a:spcBef>
                <a:spcPts val="75"/>
              </a:spcBef>
            </a:pPr>
            <a:r>
              <a:rPr sz="1400" spc="4" dirty="0" smtClean="0">
                <a:solidFill>
                  <a:srgbClr val="FFFFFF"/>
                </a:solidFill>
                <a:latin typeface="Frutiger Bold" pitchFamily="34" charset="0"/>
                <a:cs typeface="Times New Roman"/>
              </a:rPr>
              <a:t>G</a:t>
            </a:r>
            <a:r>
              <a:rPr sz="1400" spc="-4" dirty="0" smtClean="0">
                <a:solidFill>
                  <a:srgbClr val="FFFFFF"/>
                </a:solidFill>
                <a:latin typeface="Frutiger Bold" pitchFamily="34" charset="0"/>
                <a:cs typeface="Times New Roman"/>
              </a:rPr>
              <a:t>rD</a:t>
            </a:r>
            <a:r>
              <a:rPr sz="1400" spc="0" dirty="0" smtClean="0">
                <a:solidFill>
                  <a:srgbClr val="FFFFFF"/>
                </a:solidFill>
                <a:latin typeface="Frutiger Bold" pitchFamily="34" charset="0"/>
                <a:cs typeface="Times New Roman"/>
              </a:rPr>
              <a:t>F</a:t>
            </a:r>
            <a:r>
              <a:rPr sz="1400" spc="36" dirty="0" smtClean="0">
                <a:solidFill>
                  <a:srgbClr val="FFFFFF"/>
                </a:solidFill>
                <a:latin typeface="Frutiger Bold" pitchFamily="34" charset="0"/>
                <a:cs typeface="Times New Roman"/>
              </a:rPr>
              <a:t> </a:t>
            </a:r>
            <a:r>
              <a:rPr sz="1400" spc="0" dirty="0" smtClean="0">
                <a:solidFill>
                  <a:srgbClr val="FFFFFF"/>
                </a:solidFill>
                <a:latin typeface="Frutiger Bold" pitchFamily="34" charset="0"/>
                <a:cs typeface="Times New Roman"/>
              </a:rPr>
              <a:t>:</a:t>
            </a:r>
            <a:r>
              <a:rPr sz="1400" spc="39" dirty="0" smtClean="0">
                <a:solidFill>
                  <a:srgbClr val="FFFFFF"/>
                </a:solidFill>
                <a:latin typeface="Frutiger Bold" pitchFamily="34" charset="0"/>
                <a:cs typeface="Times New Roman"/>
              </a:rPr>
              <a:t> </a:t>
            </a:r>
            <a:r>
              <a:rPr sz="1400" spc="-4" dirty="0" smtClean="0">
                <a:solidFill>
                  <a:srgbClr val="FFFFFF"/>
                </a:solidFill>
                <a:latin typeface="Frutiger Bold" pitchFamily="34" charset="0"/>
                <a:cs typeface="Times New Roman"/>
              </a:rPr>
              <a:t>l</a:t>
            </a:r>
            <a:r>
              <a:rPr sz="1400" spc="4" dirty="0" smtClean="0">
                <a:solidFill>
                  <a:srgbClr val="FFFFFF"/>
                </a:solidFill>
                <a:latin typeface="Frutiger Bold" pitchFamily="34" charset="0"/>
                <a:cs typeface="Times New Roman"/>
              </a:rPr>
              <a:t>’</a:t>
            </a:r>
            <a:r>
              <a:rPr sz="1400" spc="0" dirty="0" smtClean="0">
                <a:solidFill>
                  <a:srgbClr val="FFFFFF"/>
                </a:solidFill>
                <a:latin typeface="Frutiger Bold" pitchFamily="34" charset="0"/>
                <a:cs typeface="Times New Roman"/>
              </a:rPr>
              <a:t>e</a:t>
            </a:r>
            <a:r>
              <a:rPr sz="1400" spc="-4" dirty="0" smtClean="0">
                <a:solidFill>
                  <a:srgbClr val="FFFFFF"/>
                </a:solidFill>
                <a:latin typeface="Frutiger Bold" pitchFamily="34" charset="0"/>
                <a:cs typeface="Times New Roman"/>
              </a:rPr>
              <a:t>nt</a:t>
            </a:r>
            <a:r>
              <a:rPr sz="1400" spc="4" dirty="0" smtClean="0">
                <a:solidFill>
                  <a:srgbClr val="FFFFFF"/>
                </a:solidFill>
                <a:latin typeface="Frutiger Bold" pitchFamily="34" charset="0"/>
                <a:cs typeface="Times New Roman"/>
              </a:rPr>
              <a:t>r</a:t>
            </a:r>
            <a:r>
              <a:rPr sz="1400" spc="-9" dirty="0" smtClean="0">
                <a:solidFill>
                  <a:srgbClr val="FFFFFF"/>
                </a:solidFill>
                <a:latin typeface="Frutiger Bold" pitchFamily="34" charset="0"/>
                <a:cs typeface="Times New Roman"/>
              </a:rPr>
              <a:t>e</a:t>
            </a:r>
            <a:r>
              <a:rPr sz="1400" spc="4" dirty="0" smtClean="0">
                <a:solidFill>
                  <a:srgbClr val="FFFFFF"/>
                </a:solidFill>
                <a:latin typeface="Frutiger Bold" pitchFamily="34" charset="0"/>
                <a:cs typeface="Times New Roman"/>
              </a:rPr>
              <a:t>p</a:t>
            </a:r>
            <a:r>
              <a:rPr sz="1400" spc="-4" dirty="0" smtClean="0">
                <a:solidFill>
                  <a:srgbClr val="FFFFFF"/>
                </a:solidFill>
                <a:latin typeface="Frutiger Bold" pitchFamily="34" charset="0"/>
                <a:cs typeface="Times New Roman"/>
              </a:rPr>
              <a:t>r</a:t>
            </a:r>
            <a:r>
              <a:rPr sz="1400" spc="4" dirty="0" smtClean="0">
                <a:solidFill>
                  <a:srgbClr val="FFFFFF"/>
                </a:solidFill>
                <a:latin typeface="Frutiger Bold" pitchFamily="34" charset="0"/>
                <a:cs typeface="Times New Roman"/>
              </a:rPr>
              <a:t>i</a:t>
            </a:r>
            <a:r>
              <a:rPr sz="1400" spc="0" dirty="0" smtClean="0">
                <a:solidFill>
                  <a:srgbClr val="FFFFFF"/>
                </a:solidFill>
                <a:latin typeface="Frutiger Bold" pitchFamily="34" charset="0"/>
                <a:cs typeface="Times New Roman"/>
              </a:rPr>
              <a:t>s</a:t>
            </a:r>
            <a:r>
              <a:rPr sz="1400" spc="-9" dirty="0" smtClean="0">
                <a:solidFill>
                  <a:srgbClr val="FFFFFF"/>
                </a:solidFill>
                <a:latin typeface="Frutiger Bold" pitchFamily="34" charset="0"/>
                <a:cs typeface="Times New Roman"/>
              </a:rPr>
              <a:t>e</a:t>
            </a:r>
            <a:r>
              <a:rPr sz="1400" spc="0" dirty="0" smtClean="0">
                <a:solidFill>
                  <a:srgbClr val="FFFFFF"/>
                </a:solidFill>
                <a:latin typeface="Frutiger Bold" pitchFamily="34" charset="0"/>
                <a:cs typeface="Times New Roman"/>
              </a:rPr>
              <a:t>,</a:t>
            </a:r>
            <a:r>
              <a:rPr sz="1400" spc="54" dirty="0" smtClean="0">
                <a:solidFill>
                  <a:srgbClr val="FFFFFF"/>
                </a:solidFill>
                <a:latin typeface="Frutiger Bold" pitchFamily="34" charset="0"/>
                <a:cs typeface="Times New Roman"/>
              </a:rPr>
              <a:t> </a:t>
            </a:r>
            <a:r>
              <a:rPr sz="1400" spc="0" dirty="0" smtClean="0">
                <a:solidFill>
                  <a:srgbClr val="FFFFFF"/>
                </a:solidFill>
                <a:latin typeface="Frutiger Bold" pitchFamily="34" charset="0"/>
                <a:cs typeface="Times New Roman"/>
              </a:rPr>
              <a:t>s</a:t>
            </a:r>
            <a:r>
              <a:rPr sz="1400" spc="-9" dirty="0" smtClean="0">
                <a:solidFill>
                  <a:srgbClr val="FFFFFF"/>
                </a:solidFill>
                <a:latin typeface="Frutiger Bold" pitchFamily="34" charset="0"/>
                <a:cs typeface="Times New Roman"/>
              </a:rPr>
              <a:t>e</a:t>
            </a:r>
            <a:r>
              <a:rPr sz="1400" spc="0" dirty="0" smtClean="0">
                <a:solidFill>
                  <a:srgbClr val="FFFFFF"/>
                </a:solidFill>
                <a:latin typeface="Frutiger Bold" pitchFamily="34" charset="0"/>
                <a:cs typeface="Times New Roman"/>
              </a:rPr>
              <a:t>s </a:t>
            </a:r>
            <a:r>
              <a:rPr sz="1400" spc="2" dirty="0" smtClean="0">
                <a:solidFill>
                  <a:srgbClr val="FFFFFF"/>
                </a:solidFill>
                <a:latin typeface="Frutiger Bold" pitchFamily="34" charset="0"/>
                <a:cs typeface="Times New Roman"/>
              </a:rPr>
              <a:t> </a:t>
            </a:r>
            <a:r>
              <a:rPr sz="1400" spc="-11" dirty="0" smtClean="0">
                <a:solidFill>
                  <a:srgbClr val="FFFFFF"/>
                </a:solidFill>
                <a:latin typeface="Frutiger Bold" pitchFamily="34" charset="0"/>
                <a:cs typeface="Times New Roman"/>
              </a:rPr>
              <a:t>m</a:t>
            </a:r>
            <a:r>
              <a:rPr sz="1400" spc="5" dirty="0" smtClean="0">
                <a:solidFill>
                  <a:srgbClr val="FFFFFF"/>
                </a:solidFill>
                <a:latin typeface="Frutiger Bold" pitchFamily="34" charset="0"/>
                <a:cs typeface="Times New Roman"/>
              </a:rPr>
              <a:t>i</a:t>
            </a:r>
            <a:r>
              <a:rPr sz="1400" spc="0" dirty="0" smtClean="0">
                <a:solidFill>
                  <a:srgbClr val="FFFFFF"/>
                </a:solidFill>
                <a:latin typeface="Frutiger Bold" pitchFamily="34" charset="0"/>
                <a:cs typeface="Times New Roman"/>
              </a:rPr>
              <a:t>s</a:t>
            </a:r>
            <a:r>
              <a:rPr sz="1400" spc="-11" dirty="0" smtClean="0">
                <a:solidFill>
                  <a:srgbClr val="FFFFFF"/>
                </a:solidFill>
                <a:latin typeface="Frutiger Bold" pitchFamily="34" charset="0"/>
                <a:cs typeface="Times New Roman"/>
              </a:rPr>
              <a:t>s</a:t>
            </a:r>
            <a:r>
              <a:rPr sz="1400" spc="-5" dirty="0" smtClean="0">
                <a:solidFill>
                  <a:srgbClr val="FFFFFF"/>
                </a:solidFill>
                <a:latin typeface="Frutiger Bold" pitchFamily="34" charset="0"/>
                <a:cs typeface="Times New Roman"/>
              </a:rPr>
              <a:t>i</a:t>
            </a:r>
            <a:r>
              <a:rPr sz="1400" spc="5" dirty="0" smtClean="0">
                <a:solidFill>
                  <a:srgbClr val="FFFFFF"/>
                </a:solidFill>
                <a:latin typeface="Frutiger Bold" pitchFamily="34" charset="0"/>
                <a:cs typeface="Times New Roman"/>
              </a:rPr>
              <a:t>o</a:t>
            </a:r>
            <a:r>
              <a:rPr sz="1400" spc="-5" dirty="0" smtClean="0">
                <a:solidFill>
                  <a:srgbClr val="FFFFFF"/>
                </a:solidFill>
                <a:latin typeface="Frutiger Bold" pitchFamily="34" charset="0"/>
                <a:cs typeface="Times New Roman"/>
              </a:rPr>
              <a:t>n</a:t>
            </a:r>
            <a:r>
              <a:rPr sz="1400" spc="0" dirty="0" smtClean="0">
                <a:solidFill>
                  <a:srgbClr val="FFFFFF"/>
                </a:solidFill>
                <a:latin typeface="Frutiger Bold" pitchFamily="34" charset="0"/>
                <a:cs typeface="Times New Roman"/>
              </a:rPr>
              <a:t>s,</a:t>
            </a:r>
            <a:r>
              <a:rPr sz="1400" spc="42" dirty="0" smtClean="0">
                <a:solidFill>
                  <a:srgbClr val="FFFFFF"/>
                </a:solidFill>
                <a:latin typeface="Frutiger Bold" pitchFamily="34" charset="0"/>
                <a:cs typeface="Times New Roman"/>
              </a:rPr>
              <a:t> </a:t>
            </a:r>
            <a:r>
              <a:rPr sz="1400" spc="0" dirty="0" smtClean="0">
                <a:solidFill>
                  <a:srgbClr val="FFFFFF"/>
                </a:solidFill>
                <a:latin typeface="Frutiger Bold" pitchFamily="34" charset="0"/>
                <a:cs typeface="Times New Roman"/>
              </a:rPr>
              <a:t>ses</a:t>
            </a:r>
            <a:r>
              <a:rPr sz="1400" spc="327" dirty="0" smtClean="0">
                <a:solidFill>
                  <a:srgbClr val="FFFFFF"/>
                </a:solidFill>
                <a:latin typeface="Frutiger Bold" pitchFamily="34" charset="0"/>
                <a:cs typeface="Times New Roman"/>
              </a:rPr>
              <a:t> </a:t>
            </a:r>
            <a:r>
              <a:rPr sz="1400" spc="4" dirty="0" smtClean="0">
                <a:solidFill>
                  <a:srgbClr val="FFFFFF"/>
                </a:solidFill>
                <a:latin typeface="Frutiger Bold" pitchFamily="34" charset="0"/>
                <a:cs typeface="Times New Roman"/>
              </a:rPr>
              <a:t>p</a:t>
            </a:r>
            <a:r>
              <a:rPr sz="1400" spc="-4" dirty="0" smtClean="0">
                <a:solidFill>
                  <a:srgbClr val="FFFFFF"/>
                </a:solidFill>
                <a:latin typeface="Frutiger Bold" pitchFamily="34" charset="0"/>
                <a:cs typeface="Times New Roman"/>
              </a:rPr>
              <a:t>r</a:t>
            </a:r>
            <a:r>
              <a:rPr sz="1400" spc="-9" dirty="0" smtClean="0">
                <a:solidFill>
                  <a:srgbClr val="FFFFFF"/>
                </a:solidFill>
                <a:latin typeface="Frutiger Bold" pitchFamily="34" charset="0"/>
                <a:cs typeface="Times New Roman"/>
              </a:rPr>
              <a:t>o</a:t>
            </a:r>
            <a:r>
              <a:rPr sz="1400" spc="9" dirty="0" smtClean="0">
                <a:solidFill>
                  <a:srgbClr val="FFFFFF"/>
                </a:solidFill>
                <a:latin typeface="Frutiger Bold" pitchFamily="34" charset="0"/>
                <a:cs typeface="Times New Roman"/>
              </a:rPr>
              <a:t>j</a:t>
            </a:r>
            <a:r>
              <a:rPr sz="1400" spc="0" dirty="0" smtClean="0">
                <a:solidFill>
                  <a:srgbClr val="FFFFFF"/>
                </a:solidFill>
                <a:latin typeface="Frutiger Bold" pitchFamily="34" charset="0"/>
                <a:cs typeface="Times New Roman"/>
              </a:rPr>
              <a:t>e</a:t>
            </a:r>
            <a:r>
              <a:rPr sz="1400" spc="-4" dirty="0" smtClean="0">
                <a:solidFill>
                  <a:srgbClr val="FFFFFF"/>
                </a:solidFill>
                <a:latin typeface="Frutiger Bold" pitchFamily="34" charset="0"/>
                <a:cs typeface="Times New Roman"/>
              </a:rPr>
              <a:t>t</a:t>
            </a:r>
            <a:r>
              <a:rPr sz="1400" spc="0" dirty="0" smtClean="0">
                <a:solidFill>
                  <a:srgbClr val="FFFFFF"/>
                </a:solidFill>
                <a:latin typeface="Frutiger Bold" pitchFamily="34" charset="0"/>
                <a:cs typeface="Times New Roman"/>
              </a:rPr>
              <a:t>s</a:t>
            </a:r>
            <a:endParaRPr sz="1400" dirty="0">
              <a:latin typeface="Frutiger Bold" pitchFamily="34" charset="0"/>
              <a:cs typeface="Times New Roman"/>
            </a:endParaRPr>
          </a:p>
        </p:txBody>
      </p:sp>
      <p:sp>
        <p:nvSpPr>
          <p:cNvPr id="27" name="object 2"/>
          <p:cNvSpPr txBox="1"/>
          <p:nvPr/>
        </p:nvSpPr>
        <p:spPr>
          <a:xfrm>
            <a:off x="3638689" y="7208821"/>
            <a:ext cx="3437201" cy="177799"/>
          </a:xfrm>
          <a:prstGeom prst="rect">
            <a:avLst/>
          </a:prstGeom>
        </p:spPr>
        <p:txBody>
          <a:bodyPr wrap="square" lIns="0" tIns="0" rIns="0" bIns="0" rtlCol="0">
            <a:noAutofit/>
          </a:bodyPr>
          <a:lstStyle/>
          <a:p>
            <a:pPr marL="12700" algn="ctr">
              <a:lnSpc>
                <a:spcPts val="1300"/>
              </a:lnSpc>
              <a:spcBef>
                <a:spcPts val="65"/>
              </a:spcBef>
            </a:pPr>
            <a:r>
              <a:rPr lang="fr-FR" sz="1200" spc="4" dirty="0" smtClean="0">
                <a:latin typeface="Frutiger Roman" pitchFamily="34" charset="0"/>
                <a:cs typeface="Times New Roman"/>
              </a:rPr>
              <a:t>Présentation </a:t>
            </a:r>
            <a:r>
              <a:rPr sz="1200" spc="4" dirty="0" smtClean="0">
                <a:latin typeface="Frutiger Roman" pitchFamily="34" charset="0"/>
                <a:cs typeface="Times New Roman"/>
              </a:rPr>
              <a:t>CR</a:t>
            </a:r>
            <a:r>
              <a:rPr sz="1200" spc="-9" dirty="0" smtClean="0">
                <a:latin typeface="Frutiger Roman" pitchFamily="34" charset="0"/>
                <a:cs typeface="Times New Roman"/>
              </a:rPr>
              <a:t>A</a:t>
            </a:r>
            <a:r>
              <a:rPr sz="1200" spc="0" dirty="0" smtClean="0">
                <a:latin typeface="Frutiger Roman" pitchFamily="34" charset="0"/>
                <a:cs typeface="Times New Roman"/>
              </a:rPr>
              <a:t>C</a:t>
            </a:r>
            <a:r>
              <a:rPr sz="1200" spc="84" dirty="0" smtClean="0">
                <a:latin typeface="Frutiger Roman" pitchFamily="34" charset="0"/>
                <a:cs typeface="Times New Roman"/>
              </a:rPr>
              <a:t> </a:t>
            </a:r>
            <a:r>
              <a:rPr lang="fr-FR" sz="1200" spc="84" dirty="0" smtClean="0">
                <a:latin typeface="Frutiger Roman" pitchFamily="34" charset="0"/>
                <a:cs typeface="Times New Roman"/>
              </a:rPr>
              <a:t>2014</a:t>
            </a:r>
            <a:endParaRPr sz="1200" dirty="0">
              <a:latin typeface="Frutiger Roman" pitchFamily="34" charset="0"/>
              <a:cs typeface="Times New Roman"/>
            </a:endParaRPr>
          </a:p>
        </p:txBody>
      </p:sp>
      <p:sp>
        <p:nvSpPr>
          <p:cNvPr id="29" name="AutoShape 2"/>
          <p:cNvSpPr>
            <a:spLocks noChangeArrowheads="1"/>
          </p:cNvSpPr>
          <p:nvPr/>
        </p:nvSpPr>
        <p:spPr bwMode="auto">
          <a:xfrm>
            <a:off x="1382207" y="281142"/>
            <a:ext cx="7697787" cy="935911"/>
          </a:xfrm>
          <a:prstGeom prst="roundRect">
            <a:avLst>
              <a:gd name="adj" fmla="val 50000"/>
            </a:avLst>
          </a:prstGeom>
          <a:ln>
            <a:headEnd/>
            <a:tailEnd/>
          </a:ln>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anchor="ctr" anchorCtr="0" compatLnSpc="1">
            <a:prstTxWarp prst="textNoShape">
              <a:avLst/>
            </a:prstTxWarp>
          </a:bodyPr>
          <a:lstStyle/>
          <a:p>
            <a:pPr algn="ctr">
              <a:spcAft>
                <a:spcPts val="0"/>
              </a:spcAft>
            </a:pPr>
            <a:endParaRPr lang="fr-FR" sz="1200" dirty="0">
              <a:latin typeface="Times New Roman"/>
              <a:ea typeface="Times New Roman"/>
            </a:endParaRPr>
          </a:p>
        </p:txBody>
      </p:sp>
      <p:sp>
        <p:nvSpPr>
          <p:cNvPr id="11265" name="Text Box 1"/>
          <p:cNvSpPr txBox="1">
            <a:spLocks noChangeArrowheads="1"/>
          </p:cNvSpPr>
          <p:nvPr/>
        </p:nvSpPr>
        <p:spPr bwMode="auto">
          <a:xfrm>
            <a:off x="1718950" y="318735"/>
            <a:ext cx="7162800" cy="8905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2600" b="1" i="0" u="none" strike="noStrike" cap="none" normalizeH="0" baseline="0" dirty="0" smtClean="0">
                <a:ln>
                  <a:noFill/>
                </a:ln>
                <a:solidFill>
                  <a:srgbClr val="002060"/>
                </a:solidFill>
                <a:effectLst/>
                <a:latin typeface="Frutiger Roman" pitchFamily="34" charset="0"/>
                <a:cs typeface="Arial" pitchFamily="34" charset="0"/>
              </a:rPr>
              <a:t>Un modèle économique qui repose sur un équilibre tarifaire</a:t>
            </a:r>
            <a:endParaRPr kumimoji="0" lang="fr-FR" sz="1800" b="0" i="0" u="none" strike="noStrike" cap="none" normalizeH="0" baseline="0" dirty="0" smtClean="0">
              <a:ln>
                <a:noFill/>
              </a:ln>
              <a:solidFill>
                <a:srgbClr val="002060"/>
              </a:solidFill>
              <a:effectLst/>
              <a:latin typeface="Arial" pitchFamily="34" charset="0"/>
              <a:cs typeface="Arial" pitchFamily="34" charset="0"/>
            </a:endParaRPr>
          </a:p>
        </p:txBody>
      </p:sp>
      <p:cxnSp>
        <p:nvCxnSpPr>
          <p:cNvPr id="31" name="AutoShape 11"/>
          <p:cNvCxnSpPr>
            <a:cxnSpLocks noChangeShapeType="1"/>
          </p:cNvCxnSpPr>
          <p:nvPr/>
        </p:nvCxnSpPr>
        <p:spPr bwMode="auto">
          <a:xfrm flipH="1">
            <a:off x="9080499" y="730250"/>
            <a:ext cx="1612900" cy="0"/>
          </a:xfrm>
          <a:prstGeom prst="straightConnector1">
            <a:avLst/>
          </a:prstGeom>
          <a:noFill/>
          <a:ln w="19050">
            <a:solidFill>
              <a:srgbClr val="0070C0"/>
            </a:solidFill>
            <a:round/>
            <a:headEnd/>
            <a:tailEnd/>
          </a:ln>
        </p:spPr>
      </p:cxnSp>
      <p:sp>
        <p:nvSpPr>
          <p:cNvPr id="2" name="Croix 1"/>
          <p:cNvSpPr/>
          <p:nvPr/>
        </p:nvSpPr>
        <p:spPr>
          <a:xfrm>
            <a:off x="3694437" y="2549513"/>
            <a:ext cx="361831" cy="369639"/>
          </a:xfrm>
          <a:prstGeom prst="plus">
            <a:avLst>
              <a:gd name="adj" fmla="val 44091"/>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002060"/>
              </a:solidFill>
            </a:endParaRPr>
          </a:p>
        </p:txBody>
      </p:sp>
      <p:cxnSp>
        <p:nvCxnSpPr>
          <p:cNvPr id="21" name="Connecteur droit 20"/>
          <p:cNvCxnSpPr/>
          <p:nvPr/>
        </p:nvCxnSpPr>
        <p:spPr>
          <a:xfrm>
            <a:off x="1146448" y="3387726"/>
            <a:ext cx="5494758" cy="0"/>
          </a:xfrm>
          <a:prstGeom prst="line">
            <a:avLst/>
          </a:prstGeom>
          <a:ln w="3810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24" name="Égal 23"/>
          <p:cNvSpPr/>
          <p:nvPr/>
        </p:nvSpPr>
        <p:spPr>
          <a:xfrm>
            <a:off x="7006803" y="3146062"/>
            <a:ext cx="732971" cy="517068"/>
          </a:xfrm>
          <a:prstGeom prst="mathEqual">
            <a:avLst>
              <a:gd name="adj1" fmla="val 14114"/>
              <a:gd name="adj2" fmla="val 30573"/>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32" name="object 14"/>
          <p:cNvSpPr/>
          <p:nvPr/>
        </p:nvSpPr>
        <p:spPr>
          <a:xfrm>
            <a:off x="8067632" y="3010825"/>
            <a:ext cx="1458554" cy="753802"/>
          </a:xfrm>
          <a:custGeom>
            <a:avLst/>
            <a:gdLst/>
            <a:ahLst/>
            <a:cxnLst/>
            <a:rect l="l" t="t" r="r" b="b"/>
            <a:pathLst>
              <a:path w="2755391" h="1400556">
                <a:moveTo>
                  <a:pt x="233172" y="0"/>
                </a:moveTo>
                <a:lnTo>
                  <a:pt x="177385" y="6732"/>
                </a:lnTo>
                <a:lnTo>
                  <a:pt x="126351" y="25882"/>
                </a:lnTo>
                <a:lnTo>
                  <a:pt x="81737" y="55873"/>
                </a:lnTo>
                <a:lnTo>
                  <a:pt x="45207" y="95134"/>
                </a:lnTo>
                <a:lnTo>
                  <a:pt x="18430" y="142089"/>
                </a:lnTo>
                <a:lnTo>
                  <a:pt x="3072" y="195164"/>
                </a:lnTo>
                <a:lnTo>
                  <a:pt x="0" y="233172"/>
                </a:lnTo>
                <a:lnTo>
                  <a:pt x="0" y="1167384"/>
                </a:lnTo>
                <a:lnTo>
                  <a:pt x="6820" y="1223170"/>
                </a:lnTo>
                <a:lnTo>
                  <a:pt x="26170" y="1274204"/>
                </a:lnTo>
                <a:lnTo>
                  <a:pt x="56383" y="1318818"/>
                </a:lnTo>
                <a:lnTo>
                  <a:pt x="95792" y="1355348"/>
                </a:lnTo>
                <a:lnTo>
                  <a:pt x="142732" y="1382125"/>
                </a:lnTo>
                <a:lnTo>
                  <a:pt x="195535" y="1397483"/>
                </a:lnTo>
                <a:lnTo>
                  <a:pt x="233172" y="1400556"/>
                </a:lnTo>
                <a:lnTo>
                  <a:pt x="2522220" y="1400556"/>
                </a:lnTo>
                <a:lnTo>
                  <a:pt x="2578006" y="1393735"/>
                </a:lnTo>
                <a:lnTo>
                  <a:pt x="2629040" y="1374385"/>
                </a:lnTo>
                <a:lnTo>
                  <a:pt x="2673654" y="1344172"/>
                </a:lnTo>
                <a:lnTo>
                  <a:pt x="2710184" y="1304763"/>
                </a:lnTo>
                <a:lnTo>
                  <a:pt x="2736961" y="1257823"/>
                </a:lnTo>
                <a:lnTo>
                  <a:pt x="2752319" y="1205020"/>
                </a:lnTo>
                <a:lnTo>
                  <a:pt x="2755391" y="1167384"/>
                </a:lnTo>
                <a:lnTo>
                  <a:pt x="2755391" y="233172"/>
                </a:lnTo>
                <a:lnTo>
                  <a:pt x="2752319" y="195164"/>
                </a:lnTo>
                <a:lnTo>
                  <a:pt x="2736961" y="142089"/>
                </a:lnTo>
                <a:lnTo>
                  <a:pt x="2710184" y="95134"/>
                </a:lnTo>
                <a:lnTo>
                  <a:pt x="2673654" y="55873"/>
                </a:lnTo>
                <a:lnTo>
                  <a:pt x="2629040" y="25882"/>
                </a:lnTo>
                <a:lnTo>
                  <a:pt x="2578006" y="6732"/>
                </a:lnTo>
                <a:lnTo>
                  <a:pt x="2522220" y="0"/>
                </a:lnTo>
                <a:lnTo>
                  <a:pt x="233172" y="0"/>
                </a:lnTo>
                <a:close/>
              </a:path>
            </a:pathLst>
          </a:custGeom>
          <a:ln w="38100">
            <a:solidFill>
              <a:schemeClr val="accent4">
                <a:lumMod val="75000"/>
              </a:schemeClr>
            </a:solidFill>
          </a:ln>
        </p:spPr>
        <p:txBody>
          <a:bodyPr wrap="square" lIns="0" tIns="0" rIns="0" bIns="0" rtlCol="0">
            <a:noAutofit/>
          </a:bodyPr>
          <a:lstStyle/>
          <a:p>
            <a:endParaRPr/>
          </a:p>
        </p:txBody>
      </p:sp>
      <p:sp>
        <p:nvSpPr>
          <p:cNvPr id="33" name="object 6"/>
          <p:cNvSpPr txBox="1"/>
          <p:nvPr/>
        </p:nvSpPr>
        <p:spPr>
          <a:xfrm>
            <a:off x="8315824" y="3099595"/>
            <a:ext cx="1029992" cy="547497"/>
          </a:xfrm>
          <a:prstGeom prst="rect">
            <a:avLst/>
          </a:prstGeom>
        </p:spPr>
        <p:txBody>
          <a:bodyPr wrap="square" lIns="0" tIns="0" rIns="0" bIns="0" rtlCol="0" anchor="ctr" anchorCtr="0">
            <a:noAutofit/>
          </a:bodyPr>
          <a:lstStyle/>
          <a:p>
            <a:pPr marL="12700" algn="ctr">
              <a:lnSpc>
                <a:spcPts val="1510"/>
              </a:lnSpc>
              <a:spcBef>
                <a:spcPts val="75"/>
              </a:spcBef>
            </a:pPr>
            <a:r>
              <a:rPr lang="fr-FR" sz="1400" spc="-4" dirty="0" smtClean="0">
                <a:solidFill>
                  <a:srgbClr val="7E7E7E"/>
                </a:solidFill>
                <a:latin typeface="Frutiger Roman" pitchFamily="34" charset="0"/>
                <a:cs typeface="Times New Roman"/>
              </a:rPr>
              <a:t>Tarif ATRD</a:t>
            </a:r>
            <a:endParaRPr sz="1400" dirty="0">
              <a:latin typeface="Frutiger Roman" pitchFamily="34" charset="0"/>
              <a:cs typeface="Times New Roman"/>
            </a:endParaRPr>
          </a:p>
        </p:txBody>
      </p:sp>
      <p:sp>
        <p:nvSpPr>
          <p:cNvPr id="3" name="ZoneTexte 2"/>
          <p:cNvSpPr txBox="1"/>
          <p:nvPr/>
        </p:nvSpPr>
        <p:spPr>
          <a:xfrm>
            <a:off x="393700" y="1417623"/>
            <a:ext cx="3662568" cy="830997"/>
          </a:xfrm>
          <a:prstGeom prst="rect">
            <a:avLst/>
          </a:prstGeom>
          <a:noFill/>
        </p:spPr>
        <p:txBody>
          <a:bodyPr wrap="square" rtlCol="0">
            <a:spAutoFit/>
          </a:bodyPr>
          <a:lstStyle/>
          <a:p>
            <a:pPr marL="171450" indent="-171450">
              <a:buFontTx/>
              <a:buChar char="-"/>
            </a:pPr>
            <a:r>
              <a:rPr lang="fr-FR" sz="1200" dirty="0" smtClean="0"/>
              <a:t>Impact des réglementations repérage réseau, cartographie, anti-endommagement</a:t>
            </a:r>
          </a:p>
          <a:p>
            <a:pPr marL="171450" indent="-171450">
              <a:buFontTx/>
              <a:buChar char="-"/>
            </a:pPr>
            <a:r>
              <a:rPr lang="fr-FR" sz="1200" dirty="0" smtClean="0"/>
              <a:t>Gain par des nouvelles technologies (PE, RFID, DPBE)</a:t>
            </a:r>
          </a:p>
          <a:p>
            <a:pPr marL="171450" indent="-171450">
              <a:buFontTx/>
              <a:buChar char="-"/>
            </a:pPr>
            <a:r>
              <a:rPr lang="fr-FR" sz="1200" dirty="0" smtClean="0"/>
              <a:t>Renouvellement des ouvrages</a:t>
            </a:r>
            <a:endParaRPr lang="fr-FR" sz="1200" dirty="0"/>
          </a:p>
        </p:txBody>
      </p:sp>
      <p:sp>
        <p:nvSpPr>
          <p:cNvPr id="25" name="ZoneTexte 24"/>
          <p:cNvSpPr txBox="1"/>
          <p:nvPr/>
        </p:nvSpPr>
        <p:spPr>
          <a:xfrm>
            <a:off x="4276251" y="1435739"/>
            <a:ext cx="3662568" cy="830997"/>
          </a:xfrm>
          <a:prstGeom prst="rect">
            <a:avLst/>
          </a:prstGeom>
          <a:noFill/>
        </p:spPr>
        <p:txBody>
          <a:bodyPr wrap="square" rtlCol="0">
            <a:spAutoFit/>
          </a:bodyPr>
          <a:lstStyle/>
          <a:p>
            <a:pPr marL="171450" indent="-171450">
              <a:buFontTx/>
              <a:buChar char="-"/>
            </a:pPr>
            <a:r>
              <a:rPr lang="fr-FR" sz="1200" dirty="0" smtClean="0"/>
              <a:t>Maitrise des coûts de pose de réseau</a:t>
            </a:r>
          </a:p>
          <a:p>
            <a:pPr marL="171450" indent="-171450">
              <a:buFontTx/>
              <a:buChar char="-"/>
            </a:pPr>
            <a:r>
              <a:rPr lang="fr-FR" sz="1200" dirty="0" smtClean="0"/>
              <a:t>Choix judicieux des ouvrages à renouveler</a:t>
            </a:r>
          </a:p>
          <a:p>
            <a:pPr marL="171450" indent="-171450">
              <a:buFontTx/>
              <a:buChar char="-"/>
            </a:pPr>
            <a:r>
              <a:rPr lang="fr-FR" sz="1200" dirty="0" smtClean="0"/>
              <a:t>Arbitrage des investissements d’extension</a:t>
            </a:r>
          </a:p>
          <a:p>
            <a:pPr marL="171450" indent="-171450">
              <a:buFontTx/>
              <a:buChar char="-"/>
            </a:pPr>
            <a:r>
              <a:rPr lang="fr-FR" sz="1200" dirty="0" err="1" smtClean="0"/>
              <a:t>Gazpar</a:t>
            </a:r>
            <a:endParaRPr lang="fr-FR" sz="1200" dirty="0"/>
          </a:p>
        </p:txBody>
      </p:sp>
      <p:sp>
        <p:nvSpPr>
          <p:cNvPr id="28" name="ZoneTexte 27"/>
          <p:cNvSpPr txBox="1"/>
          <p:nvPr/>
        </p:nvSpPr>
        <p:spPr>
          <a:xfrm>
            <a:off x="2528926" y="4464050"/>
            <a:ext cx="4798974" cy="1015663"/>
          </a:xfrm>
          <a:prstGeom prst="rect">
            <a:avLst/>
          </a:prstGeom>
          <a:noFill/>
        </p:spPr>
        <p:txBody>
          <a:bodyPr wrap="square" rtlCol="0">
            <a:spAutoFit/>
          </a:bodyPr>
          <a:lstStyle/>
          <a:p>
            <a:pPr marL="171450" indent="-171450">
              <a:buFontTx/>
              <a:buChar char="-"/>
            </a:pPr>
            <a:r>
              <a:rPr lang="fr-FR" sz="1200" dirty="0" smtClean="0"/>
              <a:t>Raccorder de nouveaux clients sur le réseau existant</a:t>
            </a:r>
          </a:p>
          <a:p>
            <a:pPr marL="171450" indent="-171450">
              <a:buFontTx/>
              <a:buChar char="-"/>
            </a:pPr>
            <a:r>
              <a:rPr lang="fr-FR" sz="1200" dirty="0" smtClean="0"/>
              <a:t>Développer de nouveaux usages (GNV, cuisson,…)</a:t>
            </a:r>
          </a:p>
          <a:p>
            <a:pPr marL="171450" indent="-171450">
              <a:buFontTx/>
              <a:buChar char="-"/>
            </a:pPr>
            <a:r>
              <a:rPr lang="fr-FR" sz="1200" dirty="0" smtClean="0"/>
              <a:t>Rendre le gaz naturel attractif (bio GNV, chaudière performante,…)</a:t>
            </a:r>
          </a:p>
          <a:p>
            <a:pPr marL="171450" indent="-171450">
              <a:buFontTx/>
              <a:buChar char="-"/>
            </a:pPr>
            <a:r>
              <a:rPr lang="fr-FR" sz="1200" dirty="0" smtClean="0"/>
              <a:t>Lancer une campagne média</a:t>
            </a:r>
          </a:p>
          <a:p>
            <a:pPr marL="171450" indent="-171450">
              <a:buFontTx/>
              <a:buChar char="-"/>
            </a:pPr>
            <a:r>
              <a:rPr lang="fr-FR" sz="1200" dirty="0" smtClean="0"/>
              <a:t>Rechercher des consommations sans abonnement</a:t>
            </a:r>
            <a:endParaRPr lang="fr-FR" sz="1200" dirty="0"/>
          </a:p>
        </p:txBody>
      </p:sp>
    </p:spTree>
    <p:extLst>
      <p:ext uri="{BB962C8B-B14F-4D97-AF65-F5344CB8AC3E}">
        <p14:creationId xmlns:p14="http://schemas.microsoft.com/office/powerpoint/2010/main" val="26911843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ChangeArrowheads="1"/>
          </p:cNvSpPr>
          <p:nvPr/>
        </p:nvSpPr>
        <p:spPr bwMode="auto">
          <a:xfrm>
            <a:off x="10185400" y="-55563"/>
            <a:ext cx="520700" cy="7627938"/>
          </a:xfrm>
          <a:prstGeom prst="rect">
            <a:avLst/>
          </a:prstGeom>
          <a:solidFill>
            <a:srgbClr val="002060"/>
          </a:solidFill>
          <a:ln w="9525">
            <a:noFill/>
            <a:miter lim="800000"/>
            <a:headEnd/>
            <a:tailEnd/>
          </a:ln>
        </p:spPr>
        <p:txBody>
          <a:bodyPr vert="vert270" wrap="square" lIns="18000" tIns="10800" rIns="1800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endParaRPr kumimoji="0" lang="fr-FR" sz="1400" b="0" i="0" u="none" strike="noStrike" cap="none" normalizeH="0" baseline="0" dirty="0" smtClean="0">
              <a:ln>
                <a:noFill/>
              </a:ln>
              <a:solidFill>
                <a:schemeClr val="bg1"/>
              </a:solidFill>
              <a:effectLst/>
              <a:latin typeface="Frutiger Bold"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400" b="0" i="0" u="none" strike="noStrike" cap="none" normalizeH="0" baseline="0" dirty="0" smtClean="0">
                <a:ln>
                  <a:noFill/>
                </a:ln>
                <a:solidFill>
                  <a:schemeClr val="bg1"/>
                </a:solidFill>
                <a:effectLst/>
                <a:latin typeface="Frutiger Bold" pitchFamily="34" charset="0"/>
                <a:cs typeface="Arial" pitchFamily="34" charset="0"/>
              </a:rPr>
              <a:t>Connaître </a:t>
            </a:r>
            <a:r>
              <a:rPr kumimoji="0" lang="fr-FR" sz="1400" b="0" i="0" u="none" strike="noStrike" cap="none" normalizeH="0" baseline="0" dirty="0" err="1" smtClean="0">
                <a:ln>
                  <a:noFill/>
                </a:ln>
                <a:solidFill>
                  <a:schemeClr val="bg1"/>
                </a:solidFill>
                <a:effectLst/>
                <a:latin typeface="Frutiger Bold" pitchFamily="34" charset="0"/>
                <a:cs typeface="Arial" pitchFamily="34" charset="0"/>
              </a:rPr>
              <a:t>GrDF</a:t>
            </a:r>
            <a:endParaRPr kumimoji="0" lang="fr-FR" sz="1400" b="0" i="0" u="none" strike="noStrike" cap="none" normalizeH="0" baseline="0" dirty="0" smtClean="0">
              <a:ln>
                <a:noFill/>
              </a:ln>
              <a:solidFill>
                <a:schemeClr val="bg1"/>
              </a:solidFill>
              <a:effectLst/>
              <a:latin typeface="Frutiger Bold" pitchFamily="34"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object 10"/>
          <p:cNvSpPr txBox="1"/>
          <p:nvPr/>
        </p:nvSpPr>
        <p:spPr>
          <a:xfrm>
            <a:off x="3898900" y="654050"/>
            <a:ext cx="3124199" cy="457200"/>
          </a:xfrm>
          <a:prstGeom prst="rect">
            <a:avLst/>
          </a:prstGeom>
        </p:spPr>
        <p:txBody>
          <a:bodyPr wrap="square" lIns="0" tIns="0" rIns="0" bIns="0" rtlCol="0">
            <a:noAutofit/>
          </a:bodyPr>
          <a:lstStyle/>
          <a:p>
            <a:pPr marL="12700" algn="ctr">
              <a:lnSpc>
                <a:spcPts val="2310"/>
              </a:lnSpc>
              <a:spcBef>
                <a:spcPts val="115"/>
              </a:spcBef>
            </a:pPr>
            <a:r>
              <a:rPr sz="2800" b="1" spc="4" dirty="0" smtClean="0">
                <a:solidFill>
                  <a:srgbClr val="FFFFFF"/>
                </a:solidFill>
                <a:latin typeface="Frutiger Roman" pitchFamily="34" charset="0"/>
                <a:cs typeface="Times New Roman"/>
              </a:rPr>
              <a:t>S</a:t>
            </a:r>
            <a:r>
              <a:rPr sz="2800" b="1" spc="0" dirty="0" smtClean="0">
                <a:solidFill>
                  <a:srgbClr val="FFFFFF"/>
                </a:solidFill>
                <a:latin typeface="Frutiger Roman" pitchFamily="34" charset="0"/>
                <a:cs typeface="Times New Roman"/>
              </a:rPr>
              <a:t>o</a:t>
            </a:r>
            <a:r>
              <a:rPr sz="2800" b="1" spc="4" dirty="0" smtClean="0">
                <a:solidFill>
                  <a:srgbClr val="FFFFFF"/>
                </a:solidFill>
                <a:latin typeface="Frutiger Roman" pitchFamily="34" charset="0"/>
                <a:cs typeface="Times New Roman"/>
              </a:rPr>
              <a:t>m</a:t>
            </a:r>
            <a:r>
              <a:rPr sz="2800" b="1" spc="14" dirty="0" smtClean="0">
                <a:solidFill>
                  <a:srgbClr val="FFFFFF"/>
                </a:solidFill>
                <a:latin typeface="Frutiger Roman" pitchFamily="34" charset="0"/>
                <a:cs typeface="Times New Roman"/>
              </a:rPr>
              <a:t>m</a:t>
            </a:r>
            <a:r>
              <a:rPr sz="2800" b="1" spc="4" dirty="0" smtClean="0">
                <a:solidFill>
                  <a:srgbClr val="FFFFFF"/>
                </a:solidFill>
                <a:latin typeface="Frutiger Roman" pitchFamily="34" charset="0"/>
                <a:cs typeface="Times New Roman"/>
              </a:rPr>
              <a:t>ai</a:t>
            </a:r>
            <a:r>
              <a:rPr sz="2800" b="1" spc="0" dirty="0" smtClean="0">
                <a:solidFill>
                  <a:srgbClr val="FFFFFF"/>
                </a:solidFill>
                <a:latin typeface="Frutiger Roman" pitchFamily="34" charset="0"/>
                <a:cs typeface="Times New Roman"/>
              </a:rPr>
              <a:t>re</a:t>
            </a:r>
            <a:endParaRPr sz="2800" b="1" dirty="0">
              <a:latin typeface="Frutiger Roman" pitchFamily="34" charset="0"/>
              <a:cs typeface="Times New Roman"/>
            </a:endParaRPr>
          </a:p>
        </p:txBody>
      </p:sp>
      <p:sp>
        <p:nvSpPr>
          <p:cNvPr id="9" name="object 9"/>
          <p:cNvSpPr txBox="1"/>
          <p:nvPr/>
        </p:nvSpPr>
        <p:spPr>
          <a:xfrm>
            <a:off x="1716925" y="2028173"/>
            <a:ext cx="1105190" cy="380491"/>
          </a:xfrm>
          <a:prstGeom prst="rect">
            <a:avLst/>
          </a:prstGeom>
        </p:spPr>
        <p:txBody>
          <a:bodyPr wrap="square" lIns="0" tIns="0" rIns="0" bIns="0" rtlCol="0">
            <a:noAutofit/>
          </a:bodyPr>
          <a:lstStyle/>
          <a:p>
            <a:pPr marL="12700" algn="ctr">
              <a:lnSpc>
                <a:spcPts val="2910"/>
              </a:lnSpc>
              <a:spcBef>
                <a:spcPts val="145"/>
              </a:spcBef>
            </a:pPr>
            <a:endParaRPr sz="2800" dirty="0">
              <a:latin typeface="Frutiger Bold" pitchFamily="34" charset="0"/>
              <a:cs typeface="Times New Roman"/>
            </a:endParaRPr>
          </a:p>
        </p:txBody>
      </p:sp>
      <p:sp>
        <p:nvSpPr>
          <p:cNvPr id="5" name="object 5"/>
          <p:cNvSpPr txBox="1"/>
          <p:nvPr/>
        </p:nvSpPr>
        <p:spPr>
          <a:xfrm>
            <a:off x="6794501" y="4426948"/>
            <a:ext cx="1631154" cy="380491"/>
          </a:xfrm>
          <a:prstGeom prst="rect">
            <a:avLst/>
          </a:prstGeom>
        </p:spPr>
        <p:txBody>
          <a:bodyPr wrap="square" lIns="0" tIns="0" rIns="0" bIns="0" rtlCol="0">
            <a:noAutofit/>
          </a:bodyPr>
          <a:lstStyle/>
          <a:p>
            <a:pPr marL="12700">
              <a:lnSpc>
                <a:spcPts val="2910"/>
              </a:lnSpc>
              <a:spcBef>
                <a:spcPts val="145"/>
              </a:spcBef>
            </a:pPr>
            <a:endParaRPr sz="2800" dirty="0">
              <a:latin typeface="Frutiger Bold" pitchFamily="34" charset="0"/>
              <a:cs typeface="Times New Roman"/>
            </a:endParaRPr>
          </a:p>
        </p:txBody>
      </p:sp>
      <p:sp>
        <p:nvSpPr>
          <p:cNvPr id="4" name="object 4"/>
          <p:cNvSpPr txBox="1"/>
          <p:nvPr/>
        </p:nvSpPr>
        <p:spPr>
          <a:xfrm>
            <a:off x="1765301" y="5626335"/>
            <a:ext cx="2971800" cy="380491"/>
          </a:xfrm>
          <a:prstGeom prst="rect">
            <a:avLst/>
          </a:prstGeom>
        </p:spPr>
        <p:txBody>
          <a:bodyPr wrap="square" lIns="0" tIns="0" rIns="0" bIns="0" rtlCol="0">
            <a:noAutofit/>
          </a:bodyPr>
          <a:lstStyle/>
          <a:p>
            <a:pPr marL="12700">
              <a:lnSpc>
                <a:spcPts val="2910"/>
              </a:lnSpc>
              <a:spcBef>
                <a:spcPts val="145"/>
              </a:spcBef>
            </a:pPr>
            <a:endParaRPr sz="2800" dirty="0">
              <a:latin typeface="Frutiger Bold" pitchFamily="34" charset="0"/>
              <a:cs typeface="Times New Roman"/>
            </a:endParaRPr>
          </a:p>
        </p:txBody>
      </p:sp>
      <p:sp>
        <p:nvSpPr>
          <p:cNvPr id="3" name="object 3"/>
          <p:cNvSpPr txBox="1"/>
          <p:nvPr/>
        </p:nvSpPr>
        <p:spPr>
          <a:xfrm>
            <a:off x="7023100" y="5626335"/>
            <a:ext cx="1718107" cy="380491"/>
          </a:xfrm>
          <a:prstGeom prst="rect">
            <a:avLst/>
          </a:prstGeom>
        </p:spPr>
        <p:txBody>
          <a:bodyPr wrap="square" lIns="0" tIns="0" rIns="0" bIns="0" rtlCol="0">
            <a:noAutofit/>
          </a:bodyPr>
          <a:lstStyle/>
          <a:p>
            <a:pPr marL="12700">
              <a:lnSpc>
                <a:spcPts val="2910"/>
              </a:lnSpc>
              <a:spcBef>
                <a:spcPts val="145"/>
              </a:spcBef>
            </a:pPr>
            <a:endParaRPr sz="2800" dirty="0">
              <a:latin typeface="Frutiger Bold" pitchFamily="34" charset="0"/>
              <a:cs typeface="Times New Roman"/>
            </a:endParaRPr>
          </a:p>
        </p:txBody>
      </p:sp>
      <p:sp>
        <p:nvSpPr>
          <p:cNvPr id="2" name="object 2"/>
          <p:cNvSpPr txBox="1"/>
          <p:nvPr/>
        </p:nvSpPr>
        <p:spPr>
          <a:xfrm>
            <a:off x="3638689" y="7208821"/>
            <a:ext cx="3437201" cy="177799"/>
          </a:xfrm>
          <a:prstGeom prst="rect">
            <a:avLst/>
          </a:prstGeom>
        </p:spPr>
        <p:txBody>
          <a:bodyPr wrap="square" lIns="0" tIns="0" rIns="0" bIns="0" rtlCol="0">
            <a:noAutofit/>
          </a:bodyPr>
          <a:lstStyle/>
          <a:p>
            <a:pPr marL="12700" algn="ctr">
              <a:lnSpc>
                <a:spcPts val="1300"/>
              </a:lnSpc>
              <a:spcBef>
                <a:spcPts val="65"/>
              </a:spcBef>
            </a:pPr>
            <a:r>
              <a:rPr lang="fr-FR" sz="1200" spc="0" dirty="0" smtClean="0">
                <a:latin typeface="Frutiger Roman" pitchFamily="34" charset="0"/>
                <a:cs typeface="Times New Roman"/>
              </a:rPr>
              <a:t>Présentation CRAC</a:t>
            </a:r>
            <a:r>
              <a:rPr sz="1200" spc="84" dirty="0" smtClean="0">
                <a:latin typeface="Frutiger Roman" pitchFamily="34" charset="0"/>
                <a:cs typeface="Times New Roman"/>
              </a:rPr>
              <a:t> </a:t>
            </a:r>
            <a:r>
              <a:rPr sz="1200" spc="-4" dirty="0" smtClean="0">
                <a:latin typeface="Frutiger Roman" pitchFamily="34" charset="0"/>
                <a:cs typeface="Times New Roman"/>
              </a:rPr>
              <a:t>2</a:t>
            </a:r>
            <a:r>
              <a:rPr sz="1200" spc="4" dirty="0" smtClean="0">
                <a:latin typeface="Frutiger Roman" pitchFamily="34" charset="0"/>
                <a:cs typeface="Times New Roman"/>
              </a:rPr>
              <a:t>01</a:t>
            </a:r>
            <a:r>
              <a:rPr lang="fr-FR" sz="1200" spc="4" dirty="0" smtClean="0">
                <a:latin typeface="Frutiger Roman" pitchFamily="34" charset="0"/>
                <a:cs typeface="Times New Roman"/>
              </a:rPr>
              <a:t>4</a:t>
            </a:r>
            <a:endParaRPr sz="1200" dirty="0">
              <a:latin typeface="Frutiger Roman" pitchFamily="34" charset="0"/>
              <a:cs typeface="Times New Roman"/>
            </a:endParaRPr>
          </a:p>
        </p:txBody>
      </p:sp>
      <p:sp>
        <p:nvSpPr>
          <p:cNvPr id="1026" name="AutoShape 2"/>
          <p:cNvSpPr>
            <a:spLocks noChangeArrowheads="1"/>
          </p:cNvSpPr>
          <p:nvPr/>
        </p:nvSpPr>
        <p:spPr bwMode="auto">
          <a:xfrm>
            <a:off x="1389063" y="188913"/>
            <a:ext cx="7697787" cy="693737"/>
          </a:xfrm>
          <a:prstGeom prst="roundRect">
            <a:avLst>
              <a:gd name="adj" fmla="val 50000"/>
            </a:avLst>
          </a:prstGeom>
          <a:ln>
            <a:headEnd/>
            <a:tailEnd/>
          </a:ln>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anchor="ctr" anchorCtr="0" compatLnSpc="1">
            <a:prstTxWarp prst="textNoShape">
              <a:avLst/>
            </a:prstTxWarp>
          </a:bodyPr>
          <a:lstStyle/>
          <a:p>
            <a:pPr algn="ctr">
              <a:spcAft>
                <a:spcPts val="0"/>
              </a:spcAft>
            </a:pPr>
            <a:r>
              <a:rPr lang="fr-FR" sz="2400" b="1" dirty="0" smtClean="0">
                <a:solidFill>
                  <a:srgbClr val="244061"/>
                </a:solidFill>
                <a:latin typeface="Frutiger Roman"/>
                <a:ea typeface="Times New Roman"/>
                <a:cs typeface="Arial"/>
              </a:rPr>
              <a:t>Cadre d’activité de </a:t>
            </a:r>
            <a:r>
              <a:rPr lang="fr-FR" sz="2400" b="1" dirty="0" err="1" smtClean="0">
                <a:solidFill>
                  <a:srgbClr val="244061"/>
                </a:solidFill>
                <a:latin typeface="Frutiger Roman"/>
                <a:ea typeface="Times New Roman"/>
                <a:cs typeface="Arial"/>
              </a:rPr>
              <a:t>GrDF</a:t>
            </a:r>
            <a:r>
              <a:rPr lang="fr-FR" sz="2400" b="1" dirty="0" smtClean="0">
                <a:solidFill>
                  <a:srgbClr val="244061"/>
                </a:solidFill>
                <a:latin typeface="Frutiger Roman"/>
                <a:ea typeface="Times New Roman"/>
                <a:cs typeface="Arial"/>
              </a:rPr>
              <a:t> : une triple autorité</a:t>
            </a:r>
            <a:endParaRPr lang="fr-FR" sz="1200" dirty="0">
              <a:latin typeface="Times New Roman"/>
              <a:ea typeface="Times New Roman"/>
            </a:endParaRPr>
          </a:p>
        </p:txBody>
      </p:sp>
      <p:cxnSp>
        <p:nvCxnSpPr>
          <p:cNvPr id="1035" name="AutoShape 11"/>
          <p:cNvCxnSpPr>
            <a:cxnSpLocks noChangeShapeType="1"/>
          </p:cNvCxnSpPr>
          <p:nvPr/>
        </p:nvCxnSpPr>
        <p:spPr bwMode="auto">
          <a:xfrm flipH="1">
            <a:off x="9080500" y="577850"/>
            <a:ext cx="1612900" cy="0"/>
          </a:xfrm>
          <a:prstGeom prst="straightConnector1">
            <a:avLst/>
          </a:prstGeom>
          <a:noFill/>
          <a:ln w="19050">
            <a:solidFill>
              <a:srgbClr val="0070C0"/>
            </a:solidFill>
            <a:round/>
            <a:headEnd/>
            <a:tailEnd/>
          </a:ln>
        </p:spPr>
      </p:cxnSp>
      <p:pic>
        <p:nvPicPr>
          <p:cNvPr id="31" name="Image 30" descr="GrDF_logo2014_cmjn.png"/>
          <p:cNvPicPr/>
          <p:nvPr/>
        </p:nvPicPr>
        <p:blipFill>
          <a:blip r:embed="rId2" cstate="print"/>
          <a:stretch>
            <a:fillRect/>
          </a:stretch>
        </p:blipFill>
        <p:spPr>
          <a:xfrm>
            <a:off x="9116860" y="6254663"/>
            <a:ext cx="1513489" cy="1150883"/>
          </a:xfrm>
          <a:prstGeom prst="rect">
            <a:avLst/>
          </a:prstGeom>
        </p:spPr>
      </p:pic>
      <p:cxnSp>
        <p:nvCxnSpPr>
          <p:cNvPr id="1036" name="AutoShape 12"/>
          <p:cNvCxnSpPr>
            <a:cxnSpLocks noChangeShapeType="1"/>
          </p:cNvCxnSpPr>
          <p:nvPr/>
        </p:nvCxnSpPr>
        <p:spPr bwMode="auto">
          <a:xfrm flipH="1">
            <a:off x="0" y="7131050"/>
            <a:ext cx="9385300" cy="0"/>
          </a:xfrm>
          <a:prstGeom prst="straightConnector1">
            <a:avLst/>
          </a:prstGeom>
          <a:noFill/>
          <a:ln w="19050">
            <a:solidFill>
              <a:srgbClr val="0070C0"/>
            </a:solidFill>
            <a:round/>
            <a:headEnd/>
            <a:tailEnd/>
          </a:ln>
        </p:spPr>
      </p:cxnSp>
      <p:sp>
        <p:nvSpPr>
          <p:cNvPr id="3073" name="Rectangle 1"/>
          <p:cNvSpPr>
            <a:spLocks noChangeArrowheads="1"/>
          </p:cNvSpPr>
          <p:nvPr/>
        </p:nvSpPr>
        <p:spPr bwMode="auto">
          <a:xfrm>
            <a:off x="0" y="0"/>
            <a:ext cx="106934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38914" name="Text Box 2"/>
          <p:cNvSpPr txBox="1">
            <a:spLocks noChangeArrowheads="1"/>
          </p:cNvSpPr>
          <p:nvPr/>
        </p:nvSpPr>
        <p:spPr bwMode="auto">
          <a:xfrm>
            <a:off x="649288" y="1284288"/>
            <a:ext cx="8859837" cy="750887"/>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ts val="1000"/>
              </a:spcAft>
              <a:buClrTx/>
              <a:buSzTx/>
              <a:buFontTx/>
              <a:buNone/>
              <a:tabLst/>
            </a:pPr>
            <a:r>
              <a:rPr kumimoji="0" lang="fr-FR" sz="2000" b="1" i="0" u="none" strike="noStrike" cap="none" normalizeH="0" baseline="0" smtClean="0">
                <a:ln>
                  <a:noFill/>
                </a:ln>
                <a:solidFill>
                  <a:srgbClr val="0070C0"/>
                </a:solidFill>
                <a:effectLst/>
                <a:latin typeface="ITC Lubalin Graph Std Book" pitchFamily="18" charset="0"/>
                <a:cs typeface="Arial" pitchFamily="34" charset="0"/>
              </a:rPr>
              <a:t>L’activité de distribution est strictement encadrée et trois autorités exercent des réglementations et régulations complémentaires. </a:t>
            </a: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38915" name="Group 3"/>
          <p:cNvGrpSpPr>
            <a:grpSpLocks/>
          </p:cNvGrpSpPr>
          <p:nvPr/>
        </p:nvGrpSpPr>
        <p:grpSpPr bwMode="auto">
          <a:xfrm>
            <a:off x="575945" y="2387600"/>
            <a:ext cx="8868093" cy="4049713"/>
            <a:chOff x="906" y="3759"/>
            <a:chExt cx="13966" cy="6378"/>
          </a:xfrm>
        </p:grpSpPr>
        <p:sp>
          <p:nvSpPr>
            <p:cNvPr id="38916" name="AutoShape 4"/>
            <p:cNvSpPr>
              <a:spLocks noChangeArrowheads="1"/>
            </p:cNvSpPr>
            <p:nvPr/>
          </p:nvSpPr>
          <p:spPr bwMode="auto">
            <a:xfrm>
              <a:off x="906" y="5856"/>
              <a:ext cx="3718" cy="1294"/>
            </a:xfrm>
            <a:prstGeom prst="roundRect">
              <a:avLst>
                <a:gd name="adj" fmla="val 16667"/>
              </a:avLst>
            </a:prstGeom>
            <a:solidFill>
              <a:srgbClr val="92D050"/>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endParaRPr kumimoji="0" lang="fr-FR" sz="1000" b="0" i="0" u="none" strike="noStrike" cap="none" normalizeH="0" baseline="0" dirty="0" smtClean="0">
                <a:ln>
                  <a:noFill/>
                </a:ln>
                <a:solidFill>
                  <a:srgbClr val="FFFFFF"/>
                </a:solidFill>
                <a:effectLst/>
                <a:latin typeface="Frutiger Bold"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2000" b="0" i="0" u="none" strike="noStrike" cap="none" normalizeH="0" baseline="0" dirty="0" smtClean="0">
                  <a:ln>
                    <a:noFill/>
                  </a:ln>
                  <a:solidFill>
                    <a:srgbClr val="FFFFFF"/>
                  </a:solidFill>
                  <a:effectLst/>
                  <a:latin typeface="Frutiger Bold" pitchFamily="34" charset="0"/>
                  <a:cs typeface="Arial" pitchFamily="34" charset="0"/>
                </a:rPr>
                <a:t>Etat</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8917" name="AutoShape 5"/>
            <p:cNvSpPr>
              <a:spLocks noChangeArrowheads="1"/>
            </p:cNvSpPr>
            <p:nvPr/>
          </p:nvSpPr>
          <p:spPr bwMode="auto">
            <a:xfrm>
              <a:off x="6330" y="3759"/>
              <a:ext cx="3718" cy="1604"/>
            </a:xfrm>
            <a:prstGeom prst="roundRect">
              <a:avLst>
                <a:gd name="adj" fmla="val 16667"/>
              </a:avLst>
            </a:prstGeom>
            <a:solidFill>
              <a:srgbClr val="E36C0A"/>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endParaRPr kumimoji="0" lang="fr-FR" sz="600" b="0" i="0" u="none" strike="noStrike" cap="none" normalizeH="0" baseline="0" smtClean="0">
                <a:ln>
                  <a:noFill/>
                </a:ln>
                <a:solidFill>
                  <a:srgbClr val="FFFFFF"/>
                </a:solidFill>
                <a:effectLst/>
                <a:latin typeface="Frutiger Bold"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2000" b="0" i="0" u="none" strike="noStrike" cap="none" normalizeH="0" baseline="0" smtClean="0">
                  <a:ln>
                    <a:noFill/>
                  </a:ln>
                  <a:solidFill>
                    <a:srgbClr val="FFFFFF"/>
                  </a:solidFill>
                  <a:effectLst/>
                  <a:latin typeface="Frutiger Bold" pitchFamily="34" charset="0"/>
                  <a:cs typeface="Arial" pitchFamily="34" charset="0"/>
                </a:rPr>
                <a:t>Autorités concédantes</a:t>
              </a: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38918" name="AutoShape 6"/>
            <p:cNvSpPr>
              <a:spLocks noChangeArrowheads="1"/>
            </p:cNvSpPr>
            <p:nvPr/>
          </p:nvSpPr>
          <p:spPr bwMode="auto">
            <a:xfrm>
              <a:off x="11154" y="5418"/>
              <a:ext cx="3718" cy="1732"/>
            </a:xfrm>
            <a:prstGeom prst="roundRect">
              <a:avLst>
                <a:gd name="adj" fmla="val 16667"/>
              </a:avLst>
            </a:prstGeom>
            <a:solidFill>
              <a:srgbClr val="00B0F0"/>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2000" b="0" i="0" u="none" strike="noStrike" cap="none" normalizeH="0" baseline="0" smtClean="0">
                  <a:ln>
                    <a:noFill/>
                  </a:ln>
                  <a:solidFill>
                    <a:srgbClr val="FFFFFF"/>
                  </a:solidFill>
                  <a:effectLst/>
                  <a:latin typeface="Frutiger Bold" pitchFamily="34" charset="0"/>
                  <a:cs typeface="Arial" pitchFamily="34" charset="0"/>
                </a:rPr>
                <a:t>Commission de régulation de l’énergie</a:t>
              </a: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38919" name="AutoShape 7"/>
            <p:cNvCxnSpPr>
              <a:cxnSpLocks noChangeShapeType="1"/>
            </p:cNvCxnSpPr>
            <p:nvPr/>
          </p:nvCxnSpPr>
          <p:spPr bwMode="auto">
            <a:xfrm>
              <a:off x="8184" y="5454"/>
              <a:ext cx="1" cy="2953"/>
            </a:xfrm>
            <a:prstGeom prst="straightConnector1">
              <a:avLst/>
            </a:prstGeom>
            <a:noFill/>
            <a:ln w="76200">
              <a:solidFill>
                <a:srgbClr val="BFBFBF"/>
              </a:solidFill>
              <a:round/>
              <a:headEnd/>
              <a:tailEnd type="triangle" w="med" len="med"/>
            </a:ln>
          </p:spPr>
        </p:cxnSp>
        <p:cxnSp>
          <p:nvCxnSpPr>
            <p:cNvPr id="38920" name="AutoShape 8"/>
            <p:cNvCxnSpPr>
              <a:cxnSpLocks noChangeShapeType="1"/>
            </p:cNvCxnSpPr>
            <p:nvPr/>
          </p:nvCxnSpPr>
          <p:spPr bwMode="auto">
            <a:xfrm flipH="1">
              <a:off x="9534" y="9318"/>
              <a:ext cx="4155" cy="0"/>
            </a:xfrm>
            <a:prstGeom prst="straightConnector1">
              <a:avLst/>
            </a:prstGeom>
            <a:noFill/>
            <a:ln w="76200">
              <a:solidFill>
                <a:srgbClr val="BFBFBF"/>
              </a:solidFill>
              <a:round/>
              <a:headEnd/>
              <a:tailEnd type="triangle" w="med" len="med"/>
            </a:ln>
          </p:spPr>
        </p:cxnSp>
        <p:cxnSp>
          <p:nvCxnSpPr>
            <p:cNvPr id="38921" name="AutoShape 9"/>
            <p:cNvCxnSpPr>
              <a:cxnSpLocks noChangeShapeType="1"/>
            </p:cNvCxnSpPr>
            <p:nvPr/>
          </p:nvCxnSpPr>
          <p:spPr bwMode="auto">
            <a:xfrm>
              <a:off x="2735" y="9319"/>
              <a:ext cx="4155" cy="1"/>
            </a:xfrm>
            <a:prstGeom prst="straightConnector1">
              <a:avLst/>
            </a:prstGeom>
            <a:noFill/>
            <a:ln w="76200">
              <a:solidFill>
                <a:srgbClr val="BFBFBF"/>
              </a:solidFill>
              <a:round/>
              <a:headEnd/>
              <a:tailEnd type="triangle" w="med" len="med"/>
            </a:ln>
          </p:spPr>
        </p:cxnSp>
        <p:cxnSp>
          <p:nvCxnSpPr>
            <p:cNvPr id="38922" name="AutoShape 10"/>
            <p:cNvCxnSpPr>
              <a:cxnSpLocks noChangeShapeType="1"/>
            </p:cNvCxnSpPr>
            <p:nvPr/>
          </p:nvCxnSpPr>
          <p:spPr bwMode="auto">
            <a:xfrm flipV="1">
              <a:off x="2771" y="7240"/>
              <a:ext cx="0" cy="2132"/>
            </a:xfrm>
            <a:prstGeom prst="straightConnector1">
              <a:avLst/>
            </a:prstGeom>
            <a:noFill/>
            <a:ln w="76200">
              <a:solidFill>
                <a:srgbClr val="BFBFBF"/>
              </a:solidFill>
              <a:round/>
              <a:headEnd/>
              <a:tailEnd/>
            </a:ln>
          </p:spPr>
        </p:cxnSp>
        <p:cxnSp>
          <p:nvCxnSpPr>
            <p:cNvPr id="38923" name="AutoShape 11"/>
            <p:cNvCxnSpPr>
              <a:cxnSpLocks noChangeShapeType="1"/>
            </p:cNvCxnSpPr>
            <p:nvPr/>
          </p:nvCxnSpPr>
          <p:spPr bwMode="auto">
            <a:xfrm flipV="1">
              <a:off x="13653" y="7240"/>
              <a:ext cx="0" cy="2132"/>
            </a:xfrm>
            <a:prstGeom prst="straightConnector1">
              <a:avLst/>
            </a:prstGeom>
            <a:noFill/>
            <a:ln w="76200">
              <a:solidFill>
                <a:srgbClr val="BFBFBF"/>
              </a:solidFill>
              <a:round/>
              <a:headEnd/>
              <a:tailEnd/>
            </a:ln>
          </p:spPr>
        </p:cxnSp>
        <p:sp>
          <p:nvSpPr>
            <p:cNvPr id="38924" name="Rectangle 12"/>
            <p:cNvSpPr>
              <a:spLocks noChangeArrowheads="1"/>
            </p:cNvSpPr>
            <p:nvPr/>
          </p:nvSpPr>
          <p:spPr bwMode="auto">
            <a:xfrm>
              <a:off x="2996" y="8497"/>
              <a:ext cx="3334" cy="1640"/>
            </a:xfrm>
            <a:prstGeom prst="rect">
              <a:avLst/>
            </a:prstGeom>
            <a:solidFill>
              <a:srgbClr val="FFFFFF"/>
            </a:solidFill>
            <a:ln w="28575">
              <a:solidFill>
                <a:srgbClr val="BFBFBF"/>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100" b="0" i="0" u="none" strike="noStrike" cap="none" normalizeH="0" baseline="0" dirty="0" smtClean="0">
                  <a:ln>
                    <a:noFill/>
                  </a:ln>
                  <a:solidFill>
                    <a:srgbClr val="808080"/>
                  </a:solidFill>
                  <a:effectLst/>
                  <a:latin typeface="Frutiger Bold" pitchFamily="34" charset="0"/>
                  <a:cs typeface="Arial" pitchFamily="34" charset="0"/>
                </a:rPr>
                <a:t>Législation</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100" b="0" i="0" u="none" strike="noStrike" cap="none" normalizeH="0" baseline="0" dirty="0" smtClean="0">
                  <a:ln>
                    <a:noFill/>
                  </a:ln>
                  <a:solidFill>
                    <a:srgbClr val="808080"/>
                  </a:solidFill>
                  <a:effectLst/>
                  <a:latin typeface="Frutiger Bold" pitchFamily="34" charset="0"/>
                  <a:cs typeface="Arial" pitchFamily="34" charset="0"/>
                </a:rPr>
                <a:t>Réglementation</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100" b="0" i="0" u="none" strike="noStrike" cap="none" normalizeH="0" baseline="0" dirty="0" smtClean="0">
                  <a:ln>
                    <a:noFill/>
                  </a:ln>
                  <a:solidFill>
                    <a:srgbClr val="808080"/>
                  </a:solidFill>
                  <a:effectLst/>
                  <a:latin typeface="Frutiger Bold" pitchFamily="34" charset="0"/>
                  <a:cs typeface="Arial" pitchFamily="34" charset="0"/>
                </a:rPr>
                <a:t>Contrat de Service Public</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8925" name="Rectangle 13"/>
            <p:cNvSpPr>
              <a:spLocks noChangeArrowheads="1"/>
            </p:cNvSpPr>
            <p:nvPr/>
          </p:nvSpPr>
          <p:spPr bwMode="auto">
            <a:xfrm>
              <a:off x="10102" y="8497"/>
              <a:ext cx="3334" cy="1640"/>
            </a:xfrm>
            <a:prstGeom prst="rect">
              <a:avLst/>
            </a:prstGeom>
            <a:solidFill>
              <a:srgbClr val="FFFFFF"/>
            </a:solidFill>
            <a:ln w="28575">
              <a:solidFill>
                <a:srgbClr val="BFBFBF"/>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100" b="0" i="0" u="none" strike="noStrike" cap="none" normalizeH="0" baseline="0" dirty="0" smtClean="0">
                  <a:ln>
                    <a:noFill/>
                  </a:ln>
                  <a:solidFill>
                    <a:srgbClr val="808080"/>
                  </a:solidFill>
                  <a:effectLst/>
                  <a:latin typeface="Frutiger Bold" pitchFamily="34" charset="0"/>
                  <a:cs typeface="Arial" pitchFamily="34" charset="0"/>
                </a:rPr>
                <a:t>Tarif d’acheminement distribution (ATRD)</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100" b="0" i="0" u="none" strike="noStrike" cap="none" normalizeH="0" baseline="0" dirty="0" smtClean="0">
                  <a:ln>
                    <a:noFill/>
                  </a:ln>
                  <a:solidFill>
                    <a:srgbClr val="808080"/>
                  </a:solidFill>
                  <a:effectLst/>
                  <a:latin typeface="Frutiger Bold" pitchFamily="34" charset="0"/>
                  <a:cs typeface="Arial" pitchFamily="34" charset="0"/>
                </a:rPr>
                <a:t>Catalogue des prestations </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100" b="0" i="0" u="none" strike="noStrike" cap="none" normalizeH="0" baseline="0" dirty="0" smtClean="0">
                  <a:ln>
                    <a:noFill/>
                  </a:ln>
                  <a:solidFill>
                    <a:srgbClr val="808080"/>
                  </a:solidFill>
                  <a:effectLst/>
                  <a:latin typeface="Frutiger Bold" pitchFamily="34" charset="0"/>
                  <a:cs typeface="Arial" pitchFamily="34" charset="0"/>
                </a:rPr>
                <a:t>Code de bonne conduite</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8926" name="Rectangle 14"/>
            <p:cNvSpPr>
              <a:spLocks noChangeArrowheads="1"/>
            </p:cNvSpPr>
            <p:nvPr/>
          </p:nvSpPr>
          <p:spPr bwMode="auto">
            <a:xfrm>
              <a:off x="6855" y="5876"/>
              <a:ext cx="2643" cy="1640"/>
            </a:xfrm>
            <a:prstGeom prst="rect">
              <a:avLst/>
            </a:prstGeom>
            <a:solidFill>
              <a:srgbClr val="FFFFFF"/>
            </a:solidFill>
            <a:ln w="28575">
              <a:solidFill>
                <a:srgbClr val="BFBFBF"/>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endParaRPr kumimoji="0" lang="fr-FR" sz="1600" b="0" i="0" u="none" strike="noStrike" cap="none" normalizeH="0" baseline="0" smtClean="0">
                <a:ln>
                  <a:noFill/>
                </a:ln>
                <a:solidFill>
                  <a:srgbClr val="808080"/>
                </a:solidFill>
                <a:effectLst/>
                <a:latin typeface="Frutiger Bold"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100" b="0" i="0" u="none" strike="noStrike" cap="none" normalizeH="0" baseline="0" smtClean="0">
                  <a:ln>
                    <a:noFill/>
                  </a:ln>
                  <a:solidFill>
                    <a:srgbClr val="808080"/>
                  </a:solidFill>
                  <a:effectLst/>
                  <a:latin typeface="Frutiger Bold" pitchFamily="34" charset="0"/>
                  <a:cs typeface="Arial" pitchFamily="34" charset="0"/>
                </a:rPr>
                <a:t>Contrat de concession</a:t>
              </a: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grpSp>
      <p:pic>
        <p:nvPicPr>
          <p:cNvPr id="27" name="Image 26" descr="GrDF_logo2014_cmjn.png"/>
          <p:cNvPicPr/>
          <p:nvPr/>
        </p:nvPicPr>
        <p:blipFill>
          <a:blip r:embed="rId3" cstate="print"/>
          <a:stretch>
            <a:fillRect/>
          </a:stretch>
        </p:blipFill>
        <p:spPr>
          <a:xfrm>
            <a:off x="4444826" y="5302250"/>
            <a:ext cx="1513490" cy="1150883"/>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20" name="Rectangle 12"/>
          <p:cNvSpPr>
            <a:spLocks noChangeArrowheads="1"/>
          </p:cNvSpPr>
          <p:nvPr/>
        </p:nvSpPr>
        <p:spPr bwMode="auto">
          <a:xfrm>
            <a:off x="809625" y="5133975"/>
            <a:ext cx="8994775" cy="450850"/>
          </a:xfrm>
          <a:prstGeom prst="rect">
            <a:avLst/>
          </a:prstGeom>
          <a:solidFill>
            <a:srgbClr val="00B0F0"/>
          </a:solidFill>
          <a:ln w="9525">
            <a:noFill/>
            <a:miter lim="800000"/>
            <a:headEnd/>
            <a:tailEnd/>
          </a:ln>
        </p:spPr>
        <p:txBody>
          <a:bodyPr vert="horz" wrap="square" lIns="91440" tIns="45720" rIns="91440" bIns="45720" numCol="1" anchor="t" anchorCtr="0" compatLnSpc="1">
            <a:prstTxWarp prst="textNoShape">
              <a:avLst/>
            </a:prstTxWarp>
          </a:bodyPr>
          <a:lstStyle/>
          <a:p>
            <a:endParaRPr lang="fr-FR"/>
          </a:p>
        </p:txBody>
      </p:sp>
      <p:sp>
        <p:nvSpPr>
          <p:cNvPr id="43018" name="Rectangle 10"/>
          <p:cNvSpPr>
            <a:spLocks noChangeArrowheads="1"/>
          </p:cNvSpPr>
          <p:nvPr/>
        </p:nvSpPr>
        <p:spPr bwMode="auto">
          <a:xfrm>
            <a:off x="809625" y="3379788"/>
            <a:ext cx="8994775" cy="452437"/>
          </a:xfrm>
          <a:prstGeom prst="rect">
            <a:avLst/>
          </a:prstGeom>
          <a:solidFill>
            <a:srgbClr val="B8BC10"/>
          </a:solidFill>
          <a:ln w="9525">
            <a:noFill/>
            <a:miter lim="800000"/>
            <a:headEnd/>
            <a:tailEnd/>
          </a:ln>
        </p:spPr>
        <p:txBody>
          <a:bodyPr vert="horz" wrap="square" lIns="91440" tIns="45720" rIns="91440" bIns="45720" numCol="1" anchor="t" anchorCtr="0" compatLnSpc="1">
            <a:prstTxWarp prst="textNoShape">
              <a:avLst/>
            </a:prstTxWarp>
          </a:bodyPr>
          <a:lstStyle/>
          <a:p>
            <a:endParaRPr lang="fr-FR"/>
          </a:p>
        </p:txBody>
      </p:sp>
      <p:sp>
        <p:nvSpPr>
          <p:cNvPr id="43016" name="Rectangle 8"/>
          <p:cNvSpPr>
            <a:spLocks noChangeArrowheads="1"/>
          </p:cNvSpPr>
          <p:nvPr/>
        </p:nvSpPr>
        <p:spPr bwMode="auto">
          <a:xfrm>
            <a:off x="809625" y="1666875"/>
            <a:ext cx="8994775" cy="450850"/>
          </a:xfrm>
          <a:prstGeom prst="rect">
            <a:avLst/>
          </a:prstGeom>
          <a:solidFill>
            <a:srgbClr val="990099"/>
          </a:solidFill>
          <a:ln w="9525">
            <a:noFill/>
            <a:miter lim="800000"/>
            <a:headEnd/>
            <a:tailEnd/>
          </a:ln>
        </p:spPr>
        <p:txBody>
          <a:bodyPr vert="horz" wrap="square" lIns="91440" tIns="45720" rIns="91440" bIns="45720" numCol="1" anchor="t" anchorCtr="0" compatLnSpc="1">
            <a:prstTxWarp prst="textNoShape">
              <a:avLst/>
            </a:prstTxWarp>
          </a:bodyPr>
          <a:lstStyle/>
          <a:p>
            <a:endParaRPr lang="fr-FR"/>
          </a:p>
        </p:txBody>
      </p:sp>
      <p:sp>
        <p:nvSpPr>
          <p:cNvPr id="43010" name="Rectangle 2"/>
          <p:cNvSpPr>
            <a:spLocks noChangeArrowheads="1"/>
          </p:cNvSpPr>
          <p:nvPr/>
        </p:nvSpPr>
        <p:spPr bwMode="auto">
          <a:xfrm>
            <a:off x="10198100" y="-19050"/>
            <a:ext cx="495300" cy="7577138"/>
          </a:xfrm>
          <a:prstGeom prst="rect">
            <a:avLst/>
          </a:prstGeom>
          <a:solidFill>
            <a:srgbClr val="990099"/>
          </a:solidFill>
          <a:ln w="9525">
            <a:noFill/>
            <a:miter lim="800000"/>
            <a:headEnd/>
            <a:tailEnd/>
          </a:ln>
        </p:spPr>
        <p:txBody>
          <a:bodyPr vert="vert270" wrap="square" lIns="18000" tIns="10800" rIns="1800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endParaRPr kumimoji="0" lang="fr-FR" sz="1400" b="0" i="0" u="none" strike="noStrike" cap="none" normalizeH="0" baseline="0" dirty="0" smtClean="0">
              <a:ln>
                <a:noFill/>
              </a:ln>
              <a:solidFill>
                <a:srgbClr val="FFFFFF"/>
              </a:solidFill>
              <a:effectLst/>
              <a:latin typeface="Frutiger Bold"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400" b="0" i="0" u="none" strike="noStrike" cap="none" normalizeH="0" baseline="0" dirty="0" smtClean="0">
                <a:ln>
                  <a:noFill/>
                </a:ln>
                <a:solidFill>
                  <a:srgbClr val="FFFFFF"/>
                </a:solidFill>
                <a:effectLst/>
                <a:latin typeface="Frutiger Bold" pitchFamily="34" charset="0"/>
                <a:cs typeface="Arial" pitchFamily="34" charset="0"/>
              </a:rPr>
              <a:t>Votre concession en 2014</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object 10"/>
          <p:cNvSpPr txBox="1"/>
          <p:nvPr/>
        </p:nvSpPr>
        <p:spPr>
          <a:xfrm>
            <a:off x="3898900" y="654050"/>
            <a:ext cx="3124199" cy="457200"/>
          </a:xfrm>
          <a:prstGeom prst="rect">
            <a:avLst/>
          </a:prstGeom>
        </p:spPr>
        <p:txBody>
          <a:bodyPr wrap="square" lIns="0" tIns="0" rIns="0" bIns="0" rtlCol="0">
            <a:noAutofit/>
          </a:bodyPr>
          <a:lstStyle/>
          <a:p>
            <a:pPr marL="12700" algn="ctr">
              <a:lnSpc>
                <a:spcPts val="2310"/>
              </a:lnSpc>
              <a:spcBef>
                <a:spcPts val="115"/>
              </a:spcBef>
            </a:pPr>
            <a:r>
              <a:rPr sz="2800" b="1" spc="4" dirty="0" smtClean="0">
                <a:solidFill>
                  <a:srgbClr val="FFFFFF"/>
                </a:solidFill>
                <a:latin typeface="Frutiger Roman" pitchFamily="34" charset="0"/>
                <a:cs typeface="Times New Roman"/>
              </a:rPr>
              <a:t>S</a:t>
            </a:r>
            <a:r>
              <a:rPr sz="2800" b="1" spc="0" dirty="0" smtClean="0">
                <a:solidFill>
                  <a:srgbClr val="FFFFFF"/>
                </a:solidFill>
                <a:latin typeface="Frutiger Roman" pitchFamily="34" charset="0"/>
                <a:cs typeface="Times New Roman"/>
              </a:rPr>
              <a:t>o</a:t>
            </a:r>
            <a:r>
              <a:rPr sz="2800" b="1" spc="4" dirty="0" smtClean="0">
                <a:solidFill>
                  <a:srgbClr val="FFFFFF"/>
                </a:solidFill>
                <a:latin typeface="Frutiger Roman" pitchFamily="34" charset="0"/>
                <a:cs typeface="Times New Roman"/>
              </a:rPr>
              <a:t>m</a:t>
            </a:r>
            <a:r>
              <a:rPr sz="2800" b="1" spc="14" dirty="0" smtClean="0">
                <a:solidFill>
                  <a:srgbClr val="FFFFFF"/>
                </a:solidFill>
                <a:latin typeface="Frutiger Roman" pitchFamily="34" charset="0"/>
                <a:cs typeface="Times New Roman"/>
              </a:rPr>
              <a:t>m</a:t>
            </a:r>
            <a:r>
              <a:rPr sz="2800" b="1" spc="4" dirty="0" smtClean="0">
                <a:solidFill>
                  <a:srgbClr val="FFFFFF"/>
                </a:solidFill>
                <a:latin typeface="Frutiger Roman" pitchFamily="34" charset="0"/>
                <a:cs typeface="Times New Roman"/>
              </a:rPr>
              <a:t>ai</a:t>
            </a:r>
            <a:r>
              <a:rPr sz="2800" b="1" spc="0" dirty="0" smtClean="0">
                <a:solidFill>
                  <a:srgbClr val="FFFFFF"/>
                </a:solidFill>
                <a:latin typeface="Frutiger Roman" pitchFamily="34" charset="0"/>
                <a:cs typeface="Times New Roman"/>
              </a:rPr>
              <a:t>re</a:t>
            </a:r>
            <a:endParaRPr sz="2800" b="1" dirty="0">
              <a:latin typeface="Frutiger Roman" pitchFamily="34" charset="0"/>
              <a:cs typeface="Times New Roman"/>
            </a:endParaRPr>
          </a:p>
        </p:txBody>
      </p:sp>
      <p:sp>
        <p:nvSpPr>
          <p:cNvPr id="2" name="object 2"/>
          <p:cNvSpPr txBox="1"/>
          <p:nvPr/>
        </p:nvSpPr>
        <p:spPr>
          <a:xfrm>
            <a:off x="3638689" y="7208821"/>
            <a:ext cx="3437201" cy="177799"/>
          </a:xfrm>
          <a:prstGeom prst="rect">
            <a:avLst/>
          </a:prstGeom>
        </p:spPr>
        <p:txBody>
          <a:bodyPr wrap="square" lIns="0" tIns="0" rIns="0" bIns="0" rtlCol="0">
            <a:noAutofit/>
          </a:bodyPr>
          <a:lstStyle/>
          <a:p>
            <a:pPr marL="12700" algn="ctr">
              <a:lnSpc>
                <a:spcPts val="1300"/>
              </a:lnSpc>
              <a:spcBef>
                <a:spcPts val="65"/>
              </a:spcBef>
            </a:pPr>
            <a:r>
              <a:rPr lang="fr-FR" sz="1200" spc="0" dirty="0" smtClean="0">
                <a:latin typeface="Frutiger Roman" pitchFamily="34" charset="0"/>
                <a:cs typeface="Times New Roman"/>
              </a:rPr>
              <a:t>Présentation CRAC</a:t>
            </a:r>
            <a:r>
              <a:rPr sz="1200" spc="84" dirty="0" smtClean="0">
                <a:latin typeface="Frutiger Roman" pitchFamily="34" charset="0"/>
                <a:cs typeface="Times New Roman"/>
              </a:rPr>
              <a:t> </a:t>
            </a:r>
            <a:r>
              <a:rPr sz="1200" spc="-4" dirty="0" smtClean="0">
                <a:latin typeface="Frutiger Roman" pitchFamily="34" charset="0"/>
                <a:cs typeface="Times New Roman"/>
              </a:rPr>
              <a:t>2</a:t>
            </a:r>
            <a:r>
              <a:rPr sz="1200" spc="4" dirty="0" smtClean="0">
                <a:latin typeface="Frutiger Roman" pitchFamily="34" charset="0"/>
                <a:cs typeface="Times New Roman"/>
              </a:rPr>
              <a:t>01</a:t>
            </a:r>
            <a:r>
              <a:rPr lang="fr-FR" sz="1200" spc="4" dirty="0" smtClean="0">
                <a:latin typeface="Frutiger Roman" pitchFamily="34" charset="0"/>
                <a:cs typeface="Times New Roman"/>
              </a:rPr>
              <a:t>4</a:t>
            </a:r>
            <a:endParaRPr sz="1200" dirty="0">
              <a:latin typeface="Frutiger Roman" pitchFamily="34" charset="0"/>
              <a:cs typeface="Times New Roman"/>
            </a:endParaRPr>
          </a:p>
        </p:txBody>
      </p:sp>
      <p:pic>
        <p:nvPicPr>
          <p:cNvPr id="31" name="Image 30" descr="GrDF_logo2014_cmjn.png"/>
          <p:cNvPicPr/>
          <p:nvPr/>
        </p:nvPicPr>
        <p:blipFill>
          <a:blip r:embed="rId3" cstate="print"/>
          <a:stretch>
            <a:fillRect/>
          </a:stretch>
        </p:blipFill>
        <p:spPr>
          <a:xfrm>
            <a:off x="9116860" y="6254663"/>
            <a:ext cx="1513489" cy="1150883"/>
          </a:xfrm>
          <a:prstGeom prst="rect">
            <a:avLst/>
          </a:prstGeom>
        </p:spPr>
      </p:pic>
      <p:sp>
        <p:nvSpPr>
          <p:cNvPr id="3073" name="Rectangle 1"/>
          <p:cNvSpPr>
            <a:spLocks noChangeArrowheads="1"/>
          </p:cNvSpPr>
          <p:nvPr/>
        </p:nvSpPr>
        <p:spPr bwMode="auto">
          <a:xfrm>
            <a:off x="0" y="0"/>
            <a:ext cx="106934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43011" name="AutoShape 3"/>
          <p:cNvSpPr>
            <a:spLocks noChangeArrowheads="1"/>
          </p:cNvSpPr>
          <p:nvPr/>
        </p:nvSpPr>
        <p:spPr bwMode="auto">
          <a:xfrm>
            <a:off x="1577975" y="265113"/>
            <a:ext cx="7697788" cy="693737"/>
          </a:xfrm>
          <a:prstGeom prst="roundRect">
            <a:avLst>
              <a:gd name="adj" fmla="val 50000"/>
            </a:avLst>
          </a:prstGeom>
          <a:solidFill>
            <a:srgbClr val="FFFFFF"/>
          </a:solidFill>
          <a:ln w="19050">
            <a:solidFill>
              <a:srgbClr val="5F497A"/>
            </a:solidFill>
            <a:round/>
            <a:headEnd/>
            <a:tailEnd/>
          </a:ln>
        </p:spPr>
        <p:txBody>
          <a:bodyPr vert="horz" wrap="square" lIns="91440" tIns="45720" rIns="91440" bIns="45720" numCol="1" anchor="t" anchorCtr="0" compatLnSpc="1">
            <a:prstTxWarp prst="textNoShape">
              <a:avLst/>
            </a:prstTxWarp>
          </a:bodyPr>
          <a:lstStyle/>
          <a:p>
            <a:pPr algn="ctr"/>
            <a:r>
              <a:rPr lang="fr-FR" sz="2800" b="1" dirty="0" smtClean="0">
                <a:solidFill>
                  <a:srgbClr val="5F497A"/>
                </a:solidFill>
                <a:latin typeface="Frutiger Roman"/>
                <a:ea typeface="Times New Roman"/>
                <a:cs typeface="Arial"/>
              </a:rPr>
              <a:t>Chiffres clés de la Concession</a:t>
            </a:r>
            <a:endParaRPr lang="fr-FR" sz="2800" dirty="0"/>
          </a:p>
        </p:txBody>
      </p:sp>
      <p:cxnSp>
        <p:nvCxnSpPr>
          <p:cNvPr id="43013" name="AutoShape 5"/>
          <p:cNvCxnSpPr>
            <a:cxnSpLocks noChangeShapeType="1"/>
          </p:cNvCxnSpPr>
          <p:nvPr/>
        </p:nvCxnSpPr>
        <p:spPr bwMode="auto">
          <a:xfrm flipH="1" flipV="1">
            <a:off x="9269260" y="651353"/>
            <a:ext cx="1030440" cy="2697"/>
          </a:xfrm>
          <a:prstGeom prst="straightConnector1">
            <a:avLst/>
          </a:prstGeom>
          <a:noFill/>
          <a:ln w="19050">
            <a:solidFill>
              <a:srgbClr val="5F497A"/>
            </a:solidFill>
            <a:round/>
            <a:headEnd/>
            <a:tailEnd/>
          </a:ln>
        </p:spPr>
      </p:cxnSp>
      <p:cxnSp>
        <p:nvCxnSpPr>
          <p:cNvPr id="43014" name="AutoShape 6"/>
          <p:cNvCxnSpPr>
            <a:cxnSpLocks noChangeShapeType="1"/>
          </p:cNvCxnSpPr>
          <p:nvPr/>
        </p:nvCxnSpPr>
        <p:spPr bwMode="auto">
          <a:xfrm flipH="1">
            <a:off x="1" y="7054850"/>
            <a:ext cx="9309099" cy="0"/>
          </a:xfrm>
          <a:prstGeom prst="straightConnector1">
            <a:avLst/>
          </a:prstGeom>
          <a:noFill/>
          <a:ln w="19050">
            <a:solidFill>
              <a:srgbClr val="5F497A"/>
            </a:solidFill>
            <a:round/>
            <a:headEnd/>
            <a:tailEnd/>
          </a:ln>
        </p:spPr>
      </p:cxnSp>
      <p:sp>
        <p:nvSpPr>
          <p:cNvPr id="43015" name="Text Box 7"/>
          <p:cNvSpPr txBox="1">
            <a:spLocks noChangeArrowheads="1"/>
          </p:cNvSpPr>
          <p:nvPr/>
        </p:nvSpPr>
        <p:spPr bwMode="auto">
          <a:xfrm>
            <a:off x="809625" y="1666875"/>
            <a:ext cx="8994775" cy="1562100"/>
          </a:xfrm>
          <a:prstGeom prst="rect">
            <a:avLst/>
          </a:prstGeom>
          <a:noFill/>
          <a:ln w="38100">
            <a:noFill/>
            <a:miter lim="800000"/>
            <a:headEnd/>
            <a:tailEnd/>
          </a:ln>
        </p:spPr>
        <p:txBody>
          <a:bodyPr vert="horz" wrap="square" lIns="91440" tIns="45720" rIns="91440" bIns="45720" numCol="1" anchor="t" anchorCtr="0" compatLnSpc="1">
            <a:prstTxWarp prst="textNoShape">
              <a:avLst/>
            </a:prstTxWarp>
          </a:bodyPr>
          <a:lstStyle/>
          <a:p>
            <a:pPr algn="ctr">
              <a:spcAft>
                <a:spcPts val="0"/>
              </a:spcAft>
            </a:pPr>
            <a:r>
              <a:rPr lang="fr-FR" b="1" dirty="0" smtClean="0">
                <a:solidFill>
                  <a:srgbClr val="FFFFFF"/>
                </a:solidFill>
                <a:latin typeface="ITC Lubalin Graph Std Book"/>
                <a:ea typeface="Times New Roman"/>
                <a:cs typeface="Arial"/>
              </a:rPr>
              <a:t>Réseau de distribution</a:t>
            </a:r>
          </a:p>
          <a:p>
            <a:pPr algn="ctr">
              <a:spcAft>
                <a:spcPts val="0"/>
              </a:spcAft>
            </a:pPr>
            <a:endParaRPr kumimoji="0" lang="fr-FR" sz="1800" b="1" i="0" u="none" strike="noStrike" cap="none" normalizeH="0" baseline="0" dirty="0" smtClean="0">
              <a:ln>
                <a:noFill/>
              </a:ln>
              <a:solidFill>
                <a:srgbClr val="FFFFFF"/>
              </a:solidFill>
              <a:effectLst/>
              <a:latin typeface="ITC Lubalin Graph Std Book" pitchFamily="18" charset="0"/>
              <a:cs typeface="Arial" pitchFamily="34" charset="0"/>
            </a:endParaRPr>
          </a:p>
          <a:p>
            <a:pPr algn="ctr"/>
            <a:r>
              <a:rPr kumimoji="0" lang="fr-FR" sz="1800" b="1" i="0" u="none" strike="noStrike" cap="none" normalizeH="0" baseline="0" dirty="0" smtClean="0">
                <a:ln>
                  <a:noFill/>
                </a:ln>
                <a:solidFill>
                  <a:srgbClr val="595959"/>
                </a:solidFill>
                <a:effectLst/>
                <a:latin typeface="Arial" pitchFamily="34" charset="0"/>
                <a:cs typeface="Arial" pitchFamily="34" charset="0"/>
              </a:rPr>
              <a:t> </a:t>
            </a:r>
            <a:r>
              <a:rPr lang="fr-FR" b="1" dirty="0">
                <a:solidFill>
                  <a:srgbClr val="A40C92"/>
                </a:solidFill>
                <a:latin typeface="Arial"/>
                <a:ea typeface="Times New Roman"/>
              </a:rPr>
              <a:t>656 723 mètres </a:t>
            </a:r>
            <a:r>
              <a:rPr lang="fr-FR" b="1" dirty="0" smtClean="0">
                <a:solidFill>
                  <a:srgbClr val="A40C92"/>
                </a:solidFill>
                <a:latin typeface="Arial"/>
                <a:ea typeface="Times New Roman"/>
              </a:rPr>
              <a:t>de réseau </a:t>
            </a:r>
            <a:r>
              <a:rPr lang="fr-FR" b="1" dirty="0">
                <a:solidFill>
                  <a:srgbClr val="595959"/>
                </a:solidFill>
                <a:latin typeface="Arial"/>
                <a:ea typeface="Times New Roman"/>
              </a:rPr>
              <a:t>(+ 2,3 km / 2013)</a:t>
            </a:r>
          </a:p>
          <a:p>
            <a:pPr algn="ctr">
              <a:spcAft>
                <a:spcPts val="0"/>
              </a:spcAft>
            </a:pPr>
            <a:endParaRPr lang="fr-FR" sz="1200" dirty="0" smtClean="0">
              <a:latin typeface="Times New Roman"/>
              <a:ea typeface="Times New Roman"/>
            </a:endParaRPr>
          </a:p>
          <a:p>
            <a:pPr algn="ctr"/>
            <a:r>
              <a:rPr lang="fr-FR" b="1" dirty="0">
                <a:solidFill>
                  <a:srgbClr val="A40C92"/>
                </a:solidFill>
                <a:latin typeface="Arial"/>
                <a:ea typeface="Times New Roman"/>
              </a:rPr>
              <a:t>773 421€ investis </a:t>
            </a:r>
            <a:r>
              <a:rPr lang="fr-FR" b="1" dirty="0" smtClean="0">
                <a:solidFill>
                  <a:srgbClr val="A40C92"/>
                </a:solidFill>
                <a:latin typeface="Arial"/>
                <a:ea typeface="Times New Roman"/>
              </a:rPr>
              <a:t>sur la Concession </a:t>
            </a:r>
            <a:r>
              <a:rPr lang="fr-FR" b="1" dirty="0">
                <a:solidFill>
                  <a:srgbClr val="595959"/>
                </a:solidFill>
                <a:latin typeface="Arial"/>
                <a:ea typeface="Times New Roman"/>
              </a:rPr>
              <a:t>(- 558 k€ / 2013)</a:t>
            </a:r>
          </a:p>
          <a:p>
            <a:pPr algn="ctr" fontAlgn="base">
              <a:spcBef>
                <a:spcPct val="0"/>
              </a:spcBef>
              <a:spcAft>
                <a:spcPts val="1000"/>
              </a:spcAft>
            </a:pPr>
            <a:endParaRPr kumimoji="0" lang="fr-FR" sz="1800" b="1" i="0" u="none" strike="noStrike" cap="none" normalizeH="0" baseline="0" dirty="0" smtClean="0">
              <a:ln>
                <a:noFill/>
              </a:ln>
              <a:solidFill>
                <a:srgbClr val="A40C92"/>
              </a:solidFill>
              <a:effectLst/>
              <a:latin typeface="Arial"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fr-FR" sz="1000" b="1" i="0" u="none" strike="noStrike" cap="none" normalizeH="0" baseline="0" dirty="0" smtClean="0">
              <a:ln>
                <a:noFill/>
              </a:ln>
              <a:solidFill>
                <a:srgbClr val="595959"/>
              </a:solidFill>
              <a:effectLst/>
              <a:latin typeface="Arial"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fr-FR" sz="800" b="1" i="0" u="none" strike="noStrike" cap="none" normalizeH="0" baseline="0" dirty="0" smtClean="0">
              <a:ln>
                <a:noFill/>
              </a:ln>
              <a:solidFill>
                <a:srgbClr val="595959"/>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0" name="Image 39"/>
          <p:cNvPicPr/>
          <p:nvPr/>
        </p:nvPicPr>
        <p:blipFill>
          <a:blip r:embed="rId4" cstate="print"/>
          <a:srcRect/>
          <a:stretch>
            <a:fillRect/>
          </a:stretch>
        </p:blipFill>
        <p:spPr bwMode="auto">
          <a:xfrm>
            <a:off x="850900" y="2178050"/>
            <a:ext cx="595805" cy="1056290"/>
          </a:xfrm>
          <a:prstGeom prst="rect">
            <a:avLst/>
          </a:prstGeom>
          <a:noFill/>
          <a:ln w="9525">
            <a:noFill/>
            <a:miter lim="800000"/>
            <a:headEnd/>
            <a:tailEnd/>
          </a:ln>
        </p:spPr>
      </p:pic>
      <p:sp>
        <p:nvSpPr>
          <p:cNvPr id="43017" name="Text Box 9"/>
          <p:cNvSpPr txBox="1">
            <a:spLocks noChangeArrowheads="1"/>
          </p:cNvSpPr>
          <p:nvPr/>
        </p:nvSpPr>
        <p:spPr bwMode="auto">
          <a:xfrm>
            <a:off x="809625" y="3379788"/>
            <a:ext cx="8994775" cy="1557337"/>
          </a:xfrm>
          <a:prstGeom prst="rect">
            <a:avLst/>
          </a:prstGeom>
          <a:noFill/>
          <a:ln w="38100">
            <a:noFill/>
            <a:miter lim="800000"/>
            <a:headEnd/>
            <a:tailEnd/>
          </a:ln>
        </p:spPr>
        <p:txBody>
          <a:bodyPr vert="horz" wrap="square" lIns="91440" tIns="45720" rIns="91440" bIns="45720" numCol="1" anchor="t" anchorCtr="0" compatLnSpc="1">
            <a:prstTxWarp prst="textNoShape">
              <a:avLst/>
            </a:prstTxWarp>
          </a:bodyPr>
          <a:lstStyle/>
          <a:p>
            <a:pPr algn="ctr">
              <a:spcAft>
                <a:spcPts val="0"/>
              </a:spcAft>
            </a:pPr>
            <a:r>
              <a:rPr lang="fr-FR" b="1" dirty="0" smtClean="0">
                <a:solidFill>
                  <a:srgbClr val="FFFFFF"/>
                </a:solidFill>
                <a:latin typeface="ITC Lubalin Graph Std Book"/>
                <a:ea typeface="Times New Roman"/>
                <a:cs typeface="Arial"/>
              </a:rPr>
              <a:t>Concession</a:t>
            </a:r>
            <a:endParaRPr lang="fr-FR" sz="1200" dirty="0" smtClean="0">
              <a:latin typeface="Times New Roman"/>
              <a:ea typeface="Times New Roman"/>
            </a:endParaRPr>
          </a:p>
          <a:p>
            <a:pPr algn="ctr">
              <a:spcAft>
                <a:spcPts val="0"/>
              </a:spcAft>
            </a:pPr>
            <a:r>
              <a:rPr lang="fr-FR" b="1" dirty="0" smtClean="0">
                <a:solidFill>
                  <a:srgbClr val="595959"/>
                </a:solidFill>
                <a:latin typeface="Arial"/>
                <a:ea typeface="Times New Roman"/>
              </a:rPr>
              <a:t> </a:t>
            </a:r>
            <a:endParaRPr lang="fr-FR" sz="1200" dirty="0" smtClean="0">
              <a:latin typeface="Times New Roman"/>
              <a:ea typeface="Times New Roman"/>
            </a:endParaRPr>
          </a:p>
          <a:p>
            <a:pPr algn="ctr">
              <a:spcAft>
                <a:spcPts val="0"/>
              </a:spcAft>
            </a:pPr>
            <a:r>
              <a:rPr lang="fr-FR" b="1" dirty="0">
                <a:solidFill>
                  <a:srgbClr val="A7B305"/>
                </a:solidFill>
                <a:latin typeface="Arial"/>
                <a:ea typeface="Times New Roman"/>
              </a:rPr>
              <a:t>37 096 286€ de </a:t>
            </a:r>
            <a:r>
              <a:rPr lang="fr-FR" b="1" dirty="0" smtClean="0">
                <a:solidFill>
                  <a:srgbClr val="A7B305"/>
                </a:solidFill>
                <a:latin typeface="Arial"/>
                <a:ea typeface="Times New Roman"/>
              </a:rPr>
              <a:t>valeur nette du patrimoine concédé </a:t>
            </a:r>
            <a:r>
              <a:rPr lang="fr-FR" b="1" dirty="0">
                <a:solidFill>
                  <a:srgbClr val="595959"/>
                </a:solidFill>
                <a:latin typeface="Arial"/>
                <a:ea typeface="Times New Roman"/>
              </a:rPr>
              <a:t>(-0,66</a:t>
            </a:r>
            <a:r>
              <a:rPr lang="fr-FR" b="1" dirty="0" smtClean="0">
                <a:solidFill>
                  <a:srgbClr val="595959"/>
                </a:solidFill>
                <a:latin typeface="Arial"/>
                <a:ea typeface="Times New Roman"/>
              </a:rPr>
              <a:t>%)</a:t>
            </a:r>
            <a:endParaRPr lang="fr-FR" b="1" dirty="0">
              <a:solidFill>
                <a:srgbClr val="595959"/>
              </a:solidFill>
              <a:latin typeface="Arial"/>
              <a:ea typeface="Times New Roman"/>
            </a:endParaRPr>
          </a:p>
          <a:p>
            <a:pPr algn="ctr">
              <a:spcAft>
                <a:spcPts val="0"/>
              </a:spcAft>
            </a:pPr>
            <a:r>
              <a:rPr lang="fr-FR" sz="1000" b="1" dirty="0" smtClean="0">
                <a:solidFill>
                  <a:srgbClr val="595959"/>
                </a:solidFill>
                <a:latin typeface="Arial"/>
                <a:ea typeface="Times New Roman"/>
              </a:rPr>
              <a:t> </a:t>
            </a:r>
            <a:endParaRPr lang="fr-FR" sz="1200" dirty="0" smtClean="0">
              <a:latin typeface="Times New Roman"/>
              <a:ea typeface="Times New Roman"/>
            </a:endParaRPr>
          </a:p>
          <a:p>
            <a:pPr algn="ctr"/>
            <a:r>
              <a:rPr lang="fr-FR" b="1" dirty="0">
                <a:solidFill>
                  <a:srgbClr val="A7B305"/>
                </a:solidFill>
                <a:latin typeface="Arial"/>
                <a:ea typeface="Times New Roman"/>
              </a:rPr>
              <a:t>83 423€ de </a:t>
            </a:r>
            <a:r>
              <a:rPr lang="fr-FR" b="1" dirty="0" smtClean="0">
                <a:solidFill>
                  <a:srgbClr val="A7B305"/>
                </a:solidFill>
                <a:latin typeface="Arial"/>
                <a:ea typeface="Times New Roman"/>
              </a:rPr>
              <a:t>redevance de concession (R1) </a:t>
            </a:r>
            <a:r>
              <a:rPr lang="fr-FR" b="1" dirty="0">
                <a:solidFill>
                  <a:srgbClr val="595959"/>
                </a:solidFill>
                <a:latin typeface="Arial"/>
                <a:ea typeface="Times New Roman"/>
              </a:rPr>
              <a:t>(+1,55%) </a:t>
            </a: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fr-FR" sz="1000" b="1" i="0" u="none" strike="noStrike" cap="none" normalizeH="0" baseline="0" dirty="0" smtClean="0">
              <a:ln>
                <a:noFill/>
              </a:ln>
              <a:solidFill>
                <a:srgbClr val="595959"/>
              </a:solidFill>
              <a:effectLst/>
              <a:latin typeface="Arial"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800" b="1" i="0" u="none" strike="noStrike" cap="none" normalizeH="0" baseline="0" dirty="0" smtClean="0">
                <a:ln>
                  <a:noFill/>
                </a:ln>
                <a:solidFill>
                  <a:srgbClr val="A7B305"/>
                </a:solidFill>
                <a:effectLst/>
                <a:latin typeface="Arial" pitchFamily="34" charset="0"/>
                <a:cs typeface="Arial" pitchFamily="34" charset="0"/>
              </a:rPr>
              <a:t> </a:t>
            </a:r>
            <a:endParaRPr kumimoji="0" lang="fr-FR" sz="1800" b="0" i="0" u="none" strike="noStrike" cap="none" normalizeH="0" baseline="0" dirty="0" smtClean="0">
              <a:ln>
                <a:noFill/>
              </a:ln>
              <a:solidFill>
                <a:srgbClr val="A7B305"/>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3" name="Image 42" descr="Concession.jpg"/>
          <p:cNvPicPr/>
          <p:nvPr/>
        </p:nvPicPr>
        <p:blipFill>
          <a:blip r:embed="rId5" cstate="print"/>
          <a:stretch>
            <a:fillRect/>
          </a:stretch>
        </p:blipFill>
        <p:spPr>
          <a:xfrm>
            <a:off x="850900" y="3930650"/>
            <a:ext cx="974178" cy="993228"/>
          </a:xfrm>
          <a:prstGeom prst="rect">
            <a:avLst/>
          </a:prstGeom>
        </p:spPr>
      </p:pic>
      <p:sp>
        <p:nvSpPr>
          <p:cNvPr id="43019" name="Text Box 11"/>
          <p:cNvSpPr txBox="1">
            <a:spLocks noChangeArrowheads="1"/>
          </p:cNvSpPr>
          <p:nvPr/>
        </p:nvSpPr>
        <p:spPr bwMode="auto">
          <a:xfrm>
            <a:off x="809625" y="5133975"/>
            <a:ext cx="8994775" cy="1555750"/>
          </a:xfrm>
          <a:prstGeom prst="rect">
            <a:avLst/>
          </a:prstGeom>
          <a:noFill/>
          <a:ln w="38100">
            <a:noFill/>
            <a:miter lim="800000"/>
            <a:headEnd/>
            <a:tailEnd/>
          </a:ln>
        </p:spPr>
        <p:txBody>
          <a:bodyPr vert="horz" wrap="square" lIns="91440" tIns="45720" rIns="91440" bIns="45720" numCol="1" anchor="t" anchorCtr="0" compatLnSpc="1">
            <a:prstTxWarp prst="textNoShape">
              <a:avLst/>
            </a:prstTxWarp>
          </a:bodyPr>
          <a:lstStyle/>
          <a:p>
            <a:pPr algn="ctr">
              <a:spcAft>
                <a:spcPts val="0"/>
              </a:spcAft>
            </a:pPr>
            <a:r>
              <a:rPr lang="fr-FR" b="1" dirty="0" smtClean="0">
                <a:solidFill>
                  <a:srgbClr val="FFFFFF"/>
                </a:solidFill>
                <a:latin typeface="ITC Lubalin Graph Std Book"/>
                <a:ea typeface="Times New Roman"/>
                <a:cs typeface="Arial"/>
              </a:rPr>
              <a:t>Acheminement</a:t>
            </a:r>
            <a:endParaRPr lang="fr-FR" sz="1200" dirty="0" smtClean="0">
              <a:latin typeface="Times New Roman"/>
              <a:ea typeface="Times New Roman"/>
            </a:endParaRPr>
          </a:p>
          <a:p>
            <a:pPr algn="ctr">
              <a:spcAft>
                <a:spcPts val="0"/>
              </a:spcAft>
            </a:pPr>
            <a:r>
              <a:rPr lang="fr-FR" b="1" dirty="0" smtClean="0">
                <a:solidFill>
                  <a:srgbClr val="595959"/>
                </a:solidFill>
                <a:latin typeface="Arial"/>
                <a:ea typeface="Times New Roman"/>
              </a:rPr>
              <a:t> </a:t>
            </a:r>
            <a:endParaRPr lang="fr-FR" sz="1200" dirty="0" smtClean="0">
              <a:latin typeface="Times New Roman"/>
              <a:ea typeface="Times New Roman"/>
            </a:endParaRPr>
          </a:p>
          <a:p>
            <a:pPr algn="ctr">
              <a:spcAft>
                <a:spcPts val="0"/>
              </a:spcAft>
            </a:pPr>
            <a:r>
              <a:rPr lang="fr-FR" b="1" dirty="0">
                <a:solidFill>
                  <a:srgbClr val="00B0F0"/>
                </a:solidFill>
                <a:latin typeface="Arial"/>
                <a:ea typeface="Times New Roman"/>
              </a:rPr>
              <a:t>24 674 clients du </a:t>
            </a:r>
            <a:r>
              <a:rPr lang="fr-FR" b="1" dirty="0" smtClean="0">
                <a:solidFill>
                  <a:srgbClr val="00B0F0"/>
                </a:solidFill>
                <a:latin typeface="Arial"/>
                <a:ea typeface="Times New Roman"/>
              </a:rPr>
              <a:t>réseau de distribution publique </a:t>
            </a:r>
            <a:r>
              <a:rPr lang="fr-FR" b="1" dirty="0">
                <a:solidFill>
                  <a:srgbClr val="595959"/>
                </a:solidFill>
                <a:latin typeface="Arial"/>
                <a:ea typeface="Times New Roman"/>
              </a:rPr>
              <a:t>(+58 clients) </a:t>
            </a:r>
          </a:p>
          <a:p>
            <a:pPr algn="ctr">
              <a:spcAft>
                <a:spcPts val="0"/>
              </a:spcAft>
            </a:pPr>
            <a:r>
              <a:rPr lang="fr-FR" sz="1000" b="1" dirty="0" smtClean="0">
                <a:solidFill>
                  <a:srgbClr val="595959"/>
                </a:solidFill>
                <a:latin typeface="Arial"/>
                <a:ea typeface="Times New Roman"/>
              </a:rPr>
              <a:t> </a:t>
            </a:r>
            <a:endParaRPr lang="fr-FR" sz="1200" dirty="0" smtClean="0">
              <a:latin typeface="Times New Roman"/>
              <a:ea typeface="Times New Roman"/>
            </a:endParaRPr>
          </a:p>
          <a:p>
            <a:pPr algn="ctr"/>
            <a:r>
              <a:rPr lang="fr-FR" b="1" dirty="0">
                <a:solidFill>
                  <a:srgbClr val="00B0F0"/>
                </a:solidFill>
                <a:latin typeface="Arial"/>
                <a:ea typeface="Times New Roman"/>
              </a:rPr>
              <a:t>853 550 </a:t>
            </a:r>
            <a:r>
              <a:rPr lang="fr-FR" b="1" dirty="0" err="1">
                <a:solidFill>
                  <a:srgbClr val="00B0F0"/>
                </a:solidFill>
                <a:latin typeface="Arial"/>
                <a:ea typeface="Times New Roman"/>
              </a:rPr>
              <a:t>MWh</a:t>
            </a:r>
            <a:r>
              <a:rPr lang="fr-FR" b="1" dirty="0">
                <a:solidFill>
                  <a:srgbClr val="00B0F0"/>
                </a:solidFill>
                <a:latin typeface="Arial"/>
                <a:ea typeface="Times New Roman"/>
              </a:rPr>
              <a:t> acheminés </a:t>
            </a:r>
            <a:r>
              <a:rPr lang="fr-FR" b="1" dirty="0">
                <a:solidFill>
                  <a:srgbClr val="595959"/>
                </a:solidFill>
                <a:latin typeface="Arial"/>
                <a:ea typeface="Times New Roman"/>
              </a:rPr>
              <a:t>(-17%)</a:t>
            </a:r>
          </a:p>
        </p:txBody>
      </p:sp>
      <p:pic>
        <p:nvPicPr>
          <p:cNvPr id="46" name="Image 45"/>
          <p:cNvPicPr/>
          <p:nvPr/>
        </p:nvPicPr>
        <p:blipFill>
          <a:blip r:embed="rId6" cstate="print"/>
          <a:srcRect/>
          <a:stretch>
            <a:fillRect/>
          </a:stretch>
        </p:blipFill>
        <p:spPr bwMode="auto">
          <a:xfrm>
            <a:off x="774700" y="5759450"/>
            <a:ext cx="1131833" cy="86710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10198100" y="-19050"/>
            <a:ext cx="495300" cy="7577138"/>
          </a:xfrm>
          <a:prstGeom prst="rect">
            <a:avLst/>
          </a:prstGeom>
          <a:solidFill>
            <a:srgbClr val="990099"/>
          </a:solidFill>
          <a:ln w="9525">
            <a:noFill/>
            <a:miter lim="800000"/>
            <a:headEnd/>
            <a:tailEnd/>
          </a:ln>
        </p:spPr>
        <p:txBody>
          <a:bodyPr vert="vert270" wrap="square" lIns="18000" tIns="10800" rIns="1800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endParaRPr kumimoji="0" lang="fr-FR" sz="1400" b="0" i="0" u="none" strike="noStrike" cap="none" normalizeH="0" baseline="0" dirty="0" smtClean="0">
              <a:ln>
                <a:noFill/>
              </a:ln>
              <a:solidFill>
                <a:srgbClr val="FFFFFF"/>
              </a:solidFill>
              <a:effectLst/>
              <a:latin typeface="Frutiger Bold"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400" b="0" i="0" u="none" strike="noStrike" cap="none" normalizeH="0" baseline="0" dirty="0" smtClean="0">
                <a:ln>
                  <a:noFill/>
                </a:ln>
                <a:solidFill>
                  <a:srgbClr val="FFFFFF"/>
                </a:solidFill>
                <a:effectLst/>
                <a:latin typeface="Frutiger Bold" pitchFamily="34" charset="0"/>
                <a:cs typeface="Arial" pitchFamily="34" charset="0"/>
              </a:rPr>
              <a:t>Votre concession en 2014</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object 10"/>
          <p:cNvSpPr txBox="1"/>
          <p:nvPr/>
        </p:nvSpPr>
        <p:spPr>
          <a:xfrm>
            <a:off x="3898900" y="654050"/>
            <a:ext cx="3124199" cy="457200"/>
          </a:xfrm>
          <a:prstGeom prst="rect">
            <a:avLst/>
          </a:prstGeom>
        </p:spPr>
        <p:txBody>
          <a:bodyPr wrap="square" lIns="0" tIns="0" rIns="0" bIns="0" rtlCol="0">
            <a:noAutofit/>
          </a:bodyPr>
          <a:lstStyle/>
          <a:p>
            <a:pPr marL="12700" algn="ctr">
              <a:lnSpc>
                <a:spcPts val="2310"/>
              </a:lnSpc>
              <a:spcBef>
                <a:spcPts val="115"/>
              </a:spcBef>
            </a:pPr>
            <a:r>
              <a:rPr sz="2800" b="1" spc="4" dirty="0" smtClean="0">
                <a:solidFill>
                  <a:srgbClr val="FFFFFF"/>
                </a:solidFill>
                <a:latin typeface="Frutiger Roman" pitchFamily="34" charset="0"/>
                <a:cs typeface="Times New Roman"/>
              </a:rPr>
              <a:t>S</a:t>
            </a:r>
            <a:r>
              <a:rPr sz="2800" b="1" spc="0" dirty="0" smtClean="0">
                <a:solidFill>
                  <a:srgbClr val="FFFFFF"/>
                </a:solidFill>
                <a:latin typeface="Frutiger Roman" pitchFamily="34" charset="0"/>
                <a:cs typeface="Times New Roman"/>
              </a:rPr>
              <a:t>o</a:t>
            </a:r>
            <a:r>
              <a:rPr sz="2800" b="1" spc="4" dirty="0" smtClean="0">
                <a:solidFill>
                  <a:srgbClr val="FFFFFF"/>
                </a:solidFill>
                <a:latin typeface="Frutiger Roman" pitchFamily="34" charset="0"/>
                <a:cs typeface="Times New Roman"/>
              </a:rPr>
              <a:t>m</a:t>
            </a:r>
            <a:r>
              <a:rPr sz="2800" b="1" spc="14" dirty="0" smtClean="0">
                <a:solidFill>
                  <a:srgbClr val="FFFFFF"/>
                </a:solidFill>
                <a:latin typeface="Frutiger Roman" pitchFamily="34" charset="0"/>
                <a:cs typeface="Times New Roman"/>
              </a:rPr>
              <a:t>m</a:t>
            </a:r>
            <a:r>
              <a:rPr sz="2800" b="1" spc="4" dirty="0" smtClean="0">
                <a:solidFill>
                  <a:srgbClr val="FFFFFF"/>
                </a:solidFill>
                <a:latin typeface="Frutiger Roman" pitchFamily="34" charset="0"/>
                <a:cs typeface="Times New Roman"/>
              </a:rPr>
              <a:t>ai</a:t>
            </a:r>
            <a:r>
              <a:rPr sz="2800" b="1" spc="0" dirty="0" smtClean="0">
                <a:solidFill>
                  <a:srgbClr val="FFFFFF"/>
                </a:solidFill>
                <a:latin typeface="Frutiger Roman" pitchFamily="34" charset="0"/>
                <a:cs typeface="Times New Roman"/>
              </a:rPr>
              <a:t>re</a:t>
            </a:r>
            <a:endParaRPr sz="2800" b="1" dirty="0">
              <a:latin typeface="Frutiger Roman" pitchFamily="34" charset="0"/>
              <a:cs typeface="Times New Roman"/>
            </a:endParaRPr>
          </a:p>
        </p:txBody>
      </p:sp>
      <p:sp>
        <p:nvSpPr>
          <p:cNvPr id="2" name="object 2"/>
          <p:cNvSpPr txBox="1"/>
          <p:nvPr/>
        </p:nvSpPr>
        <p:spPr>
          <a:xfrm>
            <a:off x="3638689" y="7208821"/>
            <a:ext cx="3437201" cy="177799"/>
          </a:xfrm>
          <a:prstGeom prst="rect">
            <a:avLst/>
          </a:prstGeom>
        </p:spPr>
        <p:txBody>
          <a:bodyPr wrap="square" lIns="0" tIns="0" rIns="0" bIns="0" rtlCol="0">
            <a:noAutofit/>
          </a:bodyPr>
          <a:lstStyle/>
          <a:p>
            <a:pPr marL="12700" algn="ctr">
              <a:lnSpc>
                <a:spcPts val="1300"/>
              </a:lnSpc>
              <a:spcBef>
                <a:spcPts val="65"/>
              </a:spcBef>
            </a:pPr>
            <a:r>
              <a:rPr lang="fr-FR" sz="1200" spc="0" dirty="0" smtClean="0">
                <a:latin typeface="Frutiger Roman" pitchFamily="34" charset="0"/>
                <a:cs typeface="Times New Roman"/>
              </a:rPr>
              <a:t>Présentation CRAC</a:t>
            </a:r>
            <a:r>
              <a:rPr sz="1200" spc="84" dirty="0" smtClean="0">
                <a:latin typeface="Frutiger Roman" pitchFamily="34" charset="0"/>
                <a:cs typeface="Times New Roman"/>
              </a:rPr>
              <a:t> </a:t>
            </a:r>
            <a:r>
              <a:rPr sz="1200" spc="-4" dirty="0" smtClean="0">
                <a:latin typeface="Frutiger Roman" pitchFamily="34" charset="0"/>
                <a:cs typeface="Times New Roman"/>
              </a:rPr>
              <a:t>2</a:t>
            </a:r>
            <a:r>
              <a:rPr sz="1200" spc="4" dirty="0" smtClean="0">
                <a:latin typeface="Frutiger Roman" pitchFamily="34" charset="0"/>
                <a:cs typeface="Times New Roman"/>
              </a:rPr>
              <a:t>01</a:t>
            </a:r>
            <a:r>
              <a:rPr lang="fr-FR" sz="1200" spc="4" dirty="0" smtClean="0">
                <a:latin typeface="Frutiger Roman" pitchFamily="34" charset="0"/>
                <a:cs typeface="Times New Roman"/>
              </a:rPr>
              <a:t>4</a:t>
            </a:r>
            <a:endParaRPr sz="1200" dirty="0">
              <a:latin typeface="Frutiger Roman" pitchFamily="34" charset="0"/>
              <a:cs typeface="Times New Roman"/>
            </a:endParaRPr>
          </a:p>
        </p:txBody>
      </p:sp>
      <p:pic>
        <p:nvPicPr>
          <p:cNvPr id="31" name="Image 30" descr="GrDF_logo2014_cmjn.png"/>
          <p:cNvPicPr/>
          <p:nvPr/>
        </p:nvPicPr>
        <p:blipFill>
          <a:blip r:embed="rId3" cstate="print"/>
          <a:stretch>
            <a:fillRect/>
          </a:stretch>
        </p:blipFill>
        <p:spPr>
          <a:xfrm>
            <a:off x="9116860" y="6254663"/>
            <a:ext cx="1513489" cy="1150883"/>
          </a:xfrm>
          <a:prstGeom prst="rect">
            <a:avLst/>
          </a:prstGeom>
        </p:spPr>
      </p:pic>
      <p:sp>
        <p:nvSpPr>
          <p:cNvPr id="3073" name="Rectangle 1"/>
          <p:cNvSpPr>
            <a:spLocks noChangeArrowheads="1"/>
          </p:cNvSpPr>
          <p:nvPr/>
        </p:nvSpPr>
        <p:spPr bwMode="auto">
          <a:xfrm>
            <a:off x="0" y="0"/>
            <a:ext cx="106934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43011" name="AutoShape 3"/>
          <p:cNvSpPr>
            <a:spLocks noChangeArrowheads="1"/>
          </p:cNvSpPr>
          <p:nvPr/>
        </p:nvSpPr>
        <p:spPr bwMode="auto">
          <a:xfrm>
            <a:off x="1577975" y="265113"/>
            <a:ext cx="7697788" cy="693737"/>
          </a:xfrm>
          <a:prstGeom prst="roundRect">
            <a:avLst>
              <a:gd name="adj" fmla="val 50000"/>
            </a:avLst>
          </a:prstGeom>
          <a:solidFill>
            <a:srgbClr val="FFFFFF"/>
          </a:solidFill>
          <a:ln w="19050">
            <a:solidFill>
              <a:srgbClr val="5F497A"/>
            </a:solidFill>
            <a:round/>
            <a:headEnd/>
            <a:tailEnd/>
          </a:ln>
        </p:spPr>
        <p:txBody>
          <a:bodyPr vert="horz" wrap="square" lIns="91440" tIns="45720" rIns="91440" bIns="45720" numCol="1" anchor="t" anchorCtr="0" compatLnSpc="1">
            <a:prstTxWarp prst="textNoShape">
              <a:avLst/>
            </a:prstTxWarp>
          </a:bodyPr>
          <a:lstStyle/>
          <a:p>
            <a:pPr algn="ctr"/>
            <a:endParaRPr lang="fr-FR" sz="2800" dirty="0"/>
          </a:p>
        </p:txBody>
      </p:sp>
      <p:cxnSp>
        <p:nvCxnSpPr>
          <p:cNvPr id="43013" name="AutoShape 5"/>
          <p:cNvCxnSpPr>
            <a:cxnSpLocks noChangeShapeType="1"/>
          </p:cNvCxnSpPr>
          <p:nvPr/>
        </p:nvCxnSpPr>
        <p:spPr bwMode="auto">
          <a:xfrm flipH="1" flipV="1">
            <a:off x="9269260" y="651353"/>
            <a:ext cx="1030440" cy="2697"/>
          </a:xfrm>
          <a:prstGeom prst="straightConnector1">
            <a:avLst/>
          </a:prstGeom>
          <a:noFill/>
          <a:ln w="19050">
            <a:solidFill>
              <a:srgbClr val="5F497A"/>
            </a:solidFill>
            <a:round/>
            <a:headEnd/>
            <a:tailEnd/>
          </a:ln>
        </p:spPr>
      </p:cxnSp>
      <p:cxnSp>
        <p:nvCxnSpPr>
          <p:cNvPr id="43014" name="AutoShape 6"/>
          <p:cNvCxnSpPr>
            <a:cxnSpLocks noChangeShapeType="1"/>
          </p:cNvCxnSpPr>
          <p:nvPr/>
        </p:nvCxnSpPr>
        <p:spPr bwMode="auto">
          <a:xfrm flipH="1">
            <a:off x="1" y="7054850"/>
            <a:ext cx="9309099" cy="0"/>
          </a:xfrm>
          <a:prstGeom prst="straightConnector1">
            <a:avLst/>
          </a:prstGeom>
          <a:noFill/>
          <a:ln w="19050">
            <a:solidFill>
              <a:srgbClr val="5F497A"/>
            </a:solidFill>
            <a:round/>
            <a:headEnd/>
            <a:tailEnd/>
          </a:ln>
        </p:spPr>
      </p:cxnSp>
      <p:sp>
        <p:nvSpPr>
          <p:cNvPr id="46082" name="Text Box 2"/>
          <p:cNvSpPr txBox="1">
            <a:spLocks noChangeArrowheads="1"/>
          </p:cNvSpPr>
          <p:nvPr/>
        </p:nvSpPr>
        <p:spPr bwMode="auto">
          <a:xfrm>
            <a:off x="2886075" y="323850"/>
            <a:ext cx="5227638" cy="49244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2600" b="1" i="0" u="none" strike="noStrike" cap="none" normalizeH="0" baseline="0" dirty="0" smtClean="0">
                <a:ln>
                  <a:noFill/>
                </a:ln>
                <a:solidFill>
                  <a:srgbClr val="5F497A"/>
                </a:solidFill>
                <a:effectLst/>
                <a:latin typeface="Frutiger Roman" pitchFamily="34" charset="0"/>
                <a:cs typeface="Arial" pitchFamily="34" charset="0"/>
              </a:rPr>
              <a:t>Patrimoine</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7" name="Text Box 2"/>
          <p:cNvSpPr txBox="1">
            <a:spLocks noChangeArrowheads="1"/>
          </p:cNvSpPr>
          <p:nvPr/>
        </p:nvSpPr>
        <p:spPr bwMode="auto">
          <a:xfrm>
            <a:off x="866775" y="1136650"/>
            <a:ext cx="5697538" cy="3693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defTabSz="914400" rtl="0" eaLnBrk="1" fontAlgn="base" latinLnBrk="0" hangingPunct="1">
              <a:lnSpc>
                <a:spcPct val="100000"/>
              </a:lnSpc>
              <a:spcBef>
                <a:spcPct val="0"/>
              </a:spcBef>
              <a:spcAft>
                <a:spcPts val="1000"/>
              </a:spcAft>
              <a:buClrTx/>
              <a:buSzTx/>
              <a:buFontTx/>
              <a:buNone/>
              <a:tabLst/>
            </a:pPr>
            <a:r>
              <a:rPr kumimoji="0" lang="fr-FR" sz="1800" b="1" i="0" u="none" strike="noStrike" cap="none" normalizeH="0" baseline="0" dirty="0" smtClean="0">
                <a:ln>
                  <a:noFill/>
                </a:ln>
                <a:solidFill>
                  <a:srgbClr val="A40C92"/>
                </a:solidFill>
                <a:effectLst/>
                <a:latin typeface="Arial" pitchFamily="34" charset="0"/>
                <a:cs typeface="Arial" pitchFamily="34" charset="0"/>
              </a:rPr>
              <a:t>Patrimoine physique – Longueur</a:t>
            </a:r>
            <a:r>
              <a:rPr kumimoji="0" lang="fr-FR" sz="1800" b="1" i="0" u="none" strike="noStrike" cap="none" normalizeH="0" dirty="0" smtClean="0">
                <a:ln>
                  <a:noFill/>
                </a:ln>
                <a:solidFill>
                  <a:srgbClr val="A40C92"/>
                </a:solidFill>
                <a:effectLst/>
                <a:latin typeface="Arial" pitchFamily="34" charset="0"/>
                <a:cs typeface="Arial" pitchFamily="34" charset="0"/>
              </a:rPr>
              <a:t> du réseau</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18" name="Tableau 17"/>
          <p:cNvGraphicFramePr>
            <a:graphicFrameLocks noGrp="1"/>
          </p:cNvGraphicFramePr>
          <p:nvPr>
            <p:extLst>
              <p:ext uri="{D42A27DB-BD31-4B8C-83A1-F6EECF244321}">
                <p14:modId xmlns:p14="http://schemas.microsoft.com/office/powerpoint/2010/main" val="2321384767"/>
              </p:ext>
            </p:extLst>
          </p:nvPr>
        </p:nvGraphicFramePr>
        <p:xfrm>
          <a:off x="977900" y="1599466"/>
          <a:ext cx="8229600" cy="1228297"/>
        </p:xfrm>
        <a:graphic>
          <a:graphicData uri="http://schemas.openxmlformats.org/drawingml/2006/table">
            <a:tbl>
              <a:tblPr/>
              <a:tblGrid>
                <a:gridCol w="4357685"/>
                <a:gridCol w="2104018"/>
                <a:gridCol w="1767897"/>
              </a:tblGrid>
              <a:tr h="341194">
                <a:tc>
                  <a:txBody>
                    <a:bodyPr/>
                    <a:lstStyle/>
                    <a:p>
                      <a:pPr marL="270510" algn="l">
                        <a:spcBef>
                          <a:spcPts val="300"/>
                        </a:spcBef>
                        <a:spcAft>
                          <a:spcPts val="300"/>
                        </a:spcAft>
                      </a:pPr>
                      <a:r>
                        <a:rPr lang="fr-FR" sz="1600" b="1" dirty="0" smtClean="0">
                          <a:solidFill>
                            <a:srgbClr val="A40C92"/>
                          </a:solidFill>
                          <a:latin typeface="Arial"/>
                          <a:ea typeface="Times New Roman"/>
                        </a:rPr>
                        <a:t>Par niveau de pression (en mètres) </a:t>
                      </a:r>
                      <a:endParaRPr lang="fr-FR" sz="1600" dirty="0">
                        <a:solidFill>
                          <a:srgbClr val="5F497A"/>
                        </a:solidFill>
                        <a:latin typeface="Times New Roman"/>
                        <a:ea typeface="Times New Roman"/>
                      </a:endParaRPr>
                    </a:p>
                  </a:txBody>
                  <a:tcPr marL="55558" marR="55558" marT="0" marB="0" anchor="ctr">
                    <a:lnL>
                      <a:noFill/>
                    </a:lnL>
                    <a:lnR>
                      <a:noFill/>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tcPr>
                </a:tc>
                <a:tc>
                  <a:txBody>
                    <a:bodyPr/>
                    <a:lstStyle/>
                    <a:p>
                      <a:pPr algn="ctr">
                        <a:spcBef>
                          <a:spcPts val="300"/>
                        </a:spcBef>
                        <a:spcAft>
                          <a:spcPts val="300"/>
                        </a:spcAft>
                      </a:pPr>
                      <a:r>
                        <a:rPr lang="fr-FR" sz="1300" b="1" dirty="0" smtClean="0">
                          <a:solidFill>
                            <a:srgbClr val="A40C92"/>
                          </a:solidFill>
                          <a:latin typeface="Arial"/>
                          <a:ea typeface="Times New Roman"/>
                        </a:rPr>
                        <a:t>2014</a:t>
                      </a:r>
                      <a:endParaRPr lang="fr-FR" sz="1000" dirty="0">
                        <a:solidFill>
                          <a:srgbClr val="5F497A"/>
                        </a:solidFill>
                        <a:latin typeface="Times New Roman"/>
                        <a:ea typeface="Times New Roman"/>
                      </a:endParaRPr>
                    </a:p>
                  </a:txBody>
                  <a:tcPr marL="55558" marR="55558" marT="0" marB="0" anchor="ctr">
                    <a:lnL>
                      <a:noFill/>
                    </a:lnL>
                    <a:lnR>
                      <a:noFill/>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tcPr>
                </a:tc>
                <a:tc>
                  <a:txBody>
                    <a:bodyPr/>
                    <a:lstStyle/>
                    <a:p>
                      <a:pPr algn="ctr">
                        <a:spcBef>
                          <a:spcPts val="300"/>
                        </a:spcBef>
                        <a:spcAft>
                          <a:spcPts val="300"/>
                        </a:spcAft>
                      </a:pPr>
                      <a:r>
                        <a:rPr lang="fr-FR" sz="1100" b="1" dirty="0" smtClean="0">
                          <a:solidFill>
                            <a:srgbClr val="A40C92"/>
                          </a:solidFill>
                          <a:latin typeface="Arial"/>
                          <a:ea typeface="Times New Roman"/>
                        </a:rPr>
                        <a:t>2013</a:t>
                      </a:r>
                      <a:endParaRPr lang="fr-FR" sz="1000" dirty="0">
                        <a:solidFill>
                          <a:srgbClr val="5F497A"/>
                        </a:solidFill>
                        <a:latin typeface="Times New Roman"/>
                        <a:ea typeface="Times New Roman"/>
                      </a:endParaRPr>
                    </a:p>
                  </a:txBody>
                  <a:tcPr marL="55558" marR="55558" marT="0" marB="0" anchor="ctr">
                    <a:lnL>
                      <a:noFill/>
                    </a:lnL>
                    <a:lnR>
                      <a:noFill/>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tcPr>
                </a:tc>
              </a:tr>
              <a:tr h="295701">
                <a:tc>
                  <a:txBody>
                    <a:bodyPr/>
                    <a:lstStyle/>
                    <a:p>
                      <a:pPr marL="270510" algn="l">
                        <a:spcBef>
                          <a:spcPts val="300"/>
                        </a:spcBef>
                        <a:spcAft>
                          <a:spcPts val="300"/>
                        </a:spcAft>
                      </a:pPr>
                      <a:r>
                        <a:rPr lang="fr-FR" sz="1300" b="1" dirty="0">
                          <a:solidFill>
                            <a:srgbClr val="595959"/>
                          </a:solidFill>
                          <a:latin typeface="Arial"/>
                          <a:ea typeface="Times New Roman"/>
                        </a:rPr>
                        <a:t>Basse </a:t>
                      </a:r>
                      <a:r>
                        <a:rPr lang="fr-FR" sz="1300" b="1" dirty="0" smtClean="0">
                          <a:solidFill>
                            <a:srgbClr val="595959"/>
                          </a:solidFill>
                          <a:latin typeface="Arial"/>
                          <a:ea typeface="Times New Roman"/>
                        </a:rPr>
                        <a:t>pression</a:t>
                      </a:r>
                      <a:endParaRPr lang="fr-FR" sz="1000" b="1" dirty="0">
                        <a:solidFill>
                          <a:srgbClr val="5F497A"/>
                        </a:solidFill>
                        <a:latin typeface="Times New Roman"/>
                        <a:ea typeface="Times New Roman"/>
                      </a:endParaRPr>
                    </a:p>
                  </a:txBody>
                  <a:tcPr marL="55558" marR="55558" marT="0" marB="0" anchor="ctr">
                    <a:lnL>
                      <a:noFill/>
                    </a:lnL>
                    <a:lnR>
                      <a:noFill/>
                    </a:lnR>
                    <a:lnT w="12700" cap="flat" cmpd="sng" algn="ctr">
                      <a:solidFill>
                        <a:srgbClr val="8064A2"/>
                      </a:solidFill>
                      <a:prstDash val="solid"/>
                      <a:round/>
                      <a:headEnd type="none" w="med" len="med"/>
                      <a:tailEnd type="none" w="med" len="med"/>
                    </a:lnT>
                    <a:lnB>
                      <a:noFill/>
                    </a:lnB>
                    <a:solidFill>
                      <a:srgbClr val="DFD8E8"/>
                    </a:solidFill>
                  </a:tcPr>
                </a:tc>
                <a:tc>
                  <a:txBody>
                    <a:bodyPr/>
                    <a:lstStyle/>
                    <a:p>
                      <a:pPr algn="ctr">
                        <a:spcBef>
                          <a:spcPts val="300"/>
                        </a:spcBef>
                        <a:spcAft>
                          <a:spcPts val="300"/>
                        </a:spcAft>
                      </a:pPr>
                      <a:r>
                        <a:rPr lang="fr-FR" sz="1300" b="1" dirty="0" smtClean="0">
                          <a:solidFill>
                            <a:srgbClr val="595959"/>
                          </a:solidFill>
                          <a:latin typeface="Arial"/>
                          <a:ea typeface="Times New Roman"/>
                        </a:rPr>
                        <a:t>6 241</a:t>
                      </a:r>
                      <a:endParaRPr lang="fr-FR" sz="1000" dirty="0">
                        <a:solidFill>
                          <a:srgbClr val="5F497A"/>
                        </a:solidFill>
                        <a:latin typeface="Times New Roman"/>
                        <a:ea typeface="Times New Roman"/>
                      </a:endParaRPr>
                    </a:p>
                  </a:txBody>
                  <a:tcPr marL="55558" marR="55558" marT="0" marB="0" anchor="ctr">
                    <a:lnL>
                      <a:noFill/>
                    </a:lnL>
                    <a:lnR>
                      <a:noFill/>
                    </a:lnR>
                    <a:lnT w="12700" cap="flat" cmpd="sng" algn="ctr">
                      <a:solidFill>
                        <a:srgbClr val="8064A2"/>
                      </a:solidFill>
                      <a:prstDash val="solid"/>
                      <a:round/>
                      <a:headEnd type="none" w="med" len="med"/>
                      <a:tailEnd type="none" w="med" len="med"/>
                    </a:lnT>
                    <a:lnB>
                      <a:noFill/>
                    </a:lnB>
                    <a:solidFill>
                      <a:srgbClr val="DFD8E8"/>
                    </a:solidFill>
                  </a:tcPr>
                </a:tc>
                <a:tc>
                  <a:txBody>
                    <a:bodyPr/>
                    <a:lstStyle/>
                    <a:p>
                      <a:pPr algn="ctr">
                        <a:spcBef>
                          <a:spcPts val="300"/>
                        </a:spcBef>
                        <a:spcAft>
                          <a:spcPts val="300"/>
                        </a:spcAft>
                      </a:pPr>
                      <a:r>
                        <a:rPr lang="fr-FR" sz="1100" dirty="0" smtClean="0">
                          <a:solidFill>
                            <a:srgbClr val="595959"/>
                          </a:solidFill>
                          <a:latin typeface="Arial"/>
                          <a:ea typeface="Times New Roman"/>
                        </a:rPr>
                        <a:t>6 370</a:t>
                      </a:r>
                      <a:endParaRPr lang="fr-FR" sz="1000" dirty="0">
                        <a:solidFill>
                          <a:srgbClr val="5F497A"/>
                        </a:solidFill>
                        <a:latin typeface="Times New Roman"/>
                        <a:ea typeface="Times New Roman"/>
                      </a:endParaRPr>
                    </a:p>
                  </a:txBody>
                  <a:tcPr marL="55558" marR="55558" marT="0" marB="0" anchor="ctr">
                    <a:lnL>
                      <a:noFill/>
                    </a:lnL>
                    <a:lnR>
                      <a:noFill/>
                    </a:lnR>
                    <a:lnT w="12700" cap="flat" cmpd="sng" algn="ctr">
                      <a:solidFill>
                        <a:srgbClr val="8064A2"/>
                      </a:solidFill>
                      <a:prstDash val="solid"/>
                      <a:round/>
                      <a:headEnd type="none" w="med" len="med"/>
                      <a:tailEnd type="none" w="med" len="med"/>
                    </a:lnT>
                    <a:lnB>
                      <a:noFill/>
                    </a:lnB>
                    <a:solidFill>
                      <a:srgbClr val="DFD8E8"/>
                    </a:solidFill>
                  </a:tcPr>
                </a:tc>
              </a:tr>
              <a:tr h="295701">
                <a:tc>
                  <a:txBody>
                    <a:bodyPr/>
                    <a:lstStyle/>
                    <a:p>
                      <a:pPr marL="270510" algn="l">
                        <a:spcBef>
                          <a:spcPts val="300"/>
                        </a:spcBef>
                        <a:spcAft>
                          <a:spcPts val="300"/>
                        </a:spcAft>
                      </a:pPr>
                      <a:r>
                        <a:rPr lang="fr-FR" sz="1300" b="1" dirty="0">
                          <a:solidFill>
                            <a:srgbClr val="595959"/>
                          </a:solidFill>
                          <a:latin typeface="Arial"/>
                          <a:ea typeface="Times New Roman"/>
                        </a:rPr>
                        <a:t>Moyenne </a:t>
                      </a:r>
                      <a:r>
                        <a:rPr lang="fr-FR" sz="1300" b="1" dirty="0" smtClean="0">
                          <a:solidFill>
                            <a:srgbClr val="595959"/>
                          </a:solidFill>
                          <a:latin typeface="Arial"/>
                          <a:ea typeface="Times New Roman"/>
                        </a:rPr>
                        <a:t>pression</a:t>
                      </a:r>
                      <a:endParaRPr lang="fr-FR" sz="1000" b="1" dirty="0">
                        <a:solidFill>
                          <a:srgbClr val="5F497A"/>
                        </a:solidFill>
                        <a:latin typeface="Times New Roman"/>
                        <a:ea typeface="Times New Roman"/>
                      </a:endParaRPr>
                    </a:p>
                  </a:txBody>
                  <a:tcPr marL="55558" marR="55558" marT="0" marB="0" anchor="ctr">
                    <a:lnL>
                      <a:noFill/>
                    </a:lnL>
                    <a:lnR>
                      <a:noFill/>
                    </a:lnR>
                    <a:lnT>
                      <a:noFill/>
                    </a:lnT>
                    <a:lnB>
                      <a:noFill/>
                    </a:lnB>
                  </a:tcPr>
                </a:tc>
                <a:tc>
                  <a:txBody>
                    <a:bodyPr/>
                    <a:lstStyle/>
                    <a:p>
                      <a:pPr algn="ctr">
                        <a:spcBef>
                          <a:spcPts val="300"/>
                        </a:spcBef>
                        <a:spcAft>
                          <a:spcPts val="300"/>
                        </a:spcAft>
                      </a:pPr>
                      <a:r>
                        <a:rPr lang="fr-FR" sz="1300" b="1" dirty="0" smtClean="0">
                          <a:solidFill>
                            <a:srgbClr val="595959"/>
                          </a:solidFill>
                          <a:latin typeface="Arial"/>
                          <a:ea typeface="Times New Roman"/>
                        </a:rPr>
                        <a:t>650</a:t>
                      </a:r>
                      <a:r>
                        <a:rPr lang="fr-FR" sz="1300" b="1" baseline="0" dirty="0" smtClean="0">
                          <a:solidFill>
                            <a:srgbClr val="595959"/>
                          </a:solidFill>
                          <a:latin typeface="Arial"/>
                          <a:ea typeface="Times New Roman"/>
                        </a:rPr>
                        <a:t> 482</a:t>
                      </a:r>
                      <a:endParaRPr lang="fr-FR" sz="1000" dirty="0">
                        <a:solidFill>
                          <a:srgbClr val="5F497A"/>
                        </a:solidFill>
                        <a:latin typeface="Times New Roman"/>
                        <a:ea typeface="Times New Roman"/>
                      </a:endParaRPr>
                    </a:p>
                  </a:txBody>
                  <a:tcPr marL="55558" marR="55558" marT="0" marB="0" anchor="ctr">
                    <a:lnL>
                      <a:noFill/>
                    </a:lnL>
                    <a:lnR>
                      <a:noFill/>
                    </a:lnR>
                    <a:lnT>
                      <a:noFill/>
                    </a:lnT>
                    <a:lnB>
                      <a:noFill/>
                    </a:lnB>
                  </a:tcPr>
                </a:tc>
                <a:tc>
                  <a:txBody>
                    <a:bodyPr/>
                    <a:lstStyle/>
                    <a:p>
                      <a:pPr algn="ctr">
                        <a:spcBef>
                          <a:spcPts val="300"/>
                        </a:spcBef>
                        <a:spcAft>
                          <a:spcPts val="300"/>
                        </a:spcAft>
                      </a:pPr>
                      <a:r>
                        <a:rPr lang="fr-FR" sz="1100" dirty="0" smtClean="0">
                          <a:solidFill>
                            <a:srgbClr val="595959"/>
                          </a:solidFill>
                          <a:latin typeface="Arial"/>
                          <a:ea typeface="Times New Roman"/>
                        </a:rPr>
                        <a:t>648</a:t>
                      </a:r>
                      <a:r>
                        <a:rPr lang="fr-FR" sz="1100" baseline="0" dirty="0" smtClean="0">
                          <a:solidFill>
                            <a:srgbClr val="595959"/>
                          </a:solidFill>
                          <a:latin typeface="Arial"/>
                          <a:ea typeface="Times New Roman"/>
                        </a:rPr>
                        <a:t> 095</a:t>
                      </a:r>
                      <a:endParaRPr lang="fr-FR" sz="1000" dirty="0">
                        <a:solidFill>
                          <a:srgbClr val="5F497A"/>
                        </a:solidFill>
                        <a:latin typeface="Times New Roman"/>
                        <a:ea typeface="Times New Roman"/>
                      </a:endParaRPr>
                    </a:p>
                  </a:txBody>
                  <a:tcPr marL="55558" marR="55558" marT="0" marB="0" anchor="ctr">
                    <a:lnL>
                      <a:noFill/>
                    </a:lnL>
                    <a:lnR>
                      <a:noFill/>
                    </a:lnR>
                    <a:lnT>
                      <a:noFill/>
                    </a:lnT>
                    <a:lnB>
                      <a:noFill/>
                    </a:lnB>
                  </a:tcPr>
                </a:tc>
              </a:tr>
              <a:tr h="295701">
                <a:tc>
                  <a:txBody>
                    <a:bodyPr/>
                    <a:lstStyle/>
                    <a:p>
                      <a:pPr marL="270510" algn="l">
                        <a:spcBef>
                          <a:spcPts val="300"/>
                        </a:spcBef>
                        <a:spcAft>
                          <a:spcPts val="300"/>
                        </a:spcAft>
                      </a:pPr>
                      <a:endParaRPr lang="fr-FR" sz="1000" b="1" dirty="0">
                        <a:solidFill>
                          <a:srgbClr val="5F497A"/>
                        </a:solidFill>
                        <a:latin typeface="Times New Roman"/>
                        <a:ea typeface="Times New Roman"/>
                      </a:endParaRPr>
                    </a:p>
                  </a:txBody>
                  <a:tcPr marL="55558" marR="55558" marT="0" marB="0" anchor="ctr">
                    <a:lnL>
                      <a:noFill/>
                    </a:lnL>
                    <a:lnR>
                      <a:noFill/>
                    </a:lnR>
                    <a:lnT>
                      <a:noFill/>
                    </a:lnT>
                    <a:lnB>
                      <a:noFill/>
                    </a:lnB>
                  </a:tcPr>
                </a:tc>
                <a:tc>
                  <a:txBody>
                    <a:bodyPr/>
                    <a:lstStyle/>
                    <a:p>
                      <a:pPr algn="ctr">
                        <a:spcBef>
                          <a:spcPts val="300"/>
                        </a:spcBef>
                        <a:spcAft>
                          <a:spcPts val="300"/>
                        </a:spcAft>
                      </a:pPr>
                      <a:endParaRPr lang="fr-FR" sz="1000" dirty="0">
                        <a:solidFill>
                          <a:srgbClr val="5F497A"/>
                        </a:solidFill>
                        <a:latin typeface="Times New Roman"/>
                        <a:ea typeface="Times New Roman"/>
                      </a:endParaRPr>
                    </a:p>
                  </a:txBody>
                  <a:tcPr marL="55558" marR="55558" marT="0" marB="0" anchor="ctr">
                    <a:lnL>
                      <a:noFill/>
                    </a:lnL>
                    <a:lnR>
                      <a:noFill/>
                    </a:lnR>
                    <a:lnT>
                      <a:noFill/>
                    </a:lnT>
                    <a:lnB>
                      <a:noFill/>
                    </a:lnB>
                  </a:tcPr>
                </a:tc>
                <a:tc>
                  <a:txBody>
                    <a:bodyPr/>
                    <a:lstStyle/>
                    <a:p>
                      <a:pPr algn="ctr">
                        <a:spcBef>
                          <a:spcPts val="300"/>
                        </a:spcBef>
                        <a:spcAft>
                          <a:spcPts val="300"/>
                        </a:spcAft>
                      </a:pPr>
                      <a:endParaRPr lang="fr-FR" sz="1000" dirty="0">
                        <a:solidFill>
                          <a:srgbClr val="5F497A"/>
                        </a:solidFill>
                        <a:latin typeface="Times New Roman"/>
                        <a:ea typeface="Times New Roman"/>
                      </a:endParaRPr>
                    </a:p>
                  </a:txBody>
                  <a:tcPr marL="55558" marR="55558" marT="0" marB="0" anchor="ctr">
                    <a:lnL>
                      <a:noFill/>
                    </a:lnL>
                    <a:lnR>
                      <a:noFill/>
                    </a:lnR>
                    <a:lnT>
                      <a:noFill/>
                    </a:lnT>
                    <a:lnB>
                      <a:noFill/>
                    </a:lnB>
                  </a:tcPr>
                </a:tc>
              </a:tr>
            </a:tbl>
          </a:graphicData>
        </a:graphic>
      </p:graphicFrame>
      <p:graphicFrame>
        <p:nvGraphicFramePr>
          <p:cNvPr id="19" name="Tableau 18"/>
          <p:cNvGraphicFramePr>
            <a:graphicFrameLocks noGrp="1"/>
          </p:cNvGraphicFramePr>
          <p:nvPr>
            <p:extLst>
              <p:ext uri="{D42A27DB-BD31-4B8C-83A1-F6EECF244321}">
                <p14:modId xmlns:p14="http://schemas.microsoft.com/office/powerpoint/2010/main" val="3962959645"/>
              </p:ext>
            </p:extLst>
          </p:nvPr>
        </p:nvGraphicFramePr>
        <p:xfrm>
          <a:off x="977900" y="2608262"/>
          <a:ext cx="8229600" cy="1219200"/>
        </p:xfrm>
        <a:graphic>
          <a:graphicData uri="http://schemas.openxmlformats.org/drawingml/2006/table">
            <a:tbl>
              <a:tblPr/>
              <a:tblGrid>
                <a:gridCol w="4357685"/>
                <a:gridCol w="2104018"/>
                <a:gridCol w="1767897"/>
              </a:tblGrid>
              <a:tr h="304800">
                <a:tc>
                  <a:txBody>
                    <a:bodyPr/>
                    <a:lstStyle/>
                    <a:p>
                      <a:pPr marL="270510" marR="0" lvl="1" indent="0" algn="l" defTabSz="914400" rtl="0" eaLnBrk="1" fontAlgn="auto" latinLnBrk="0" hangingPunct="1">
                        <a:lnSpc>
                          <a:spcPct val="100000"/>
                        </a:lnSpc>
                        <a:spcBef>
                          <a:spcPts val="300"/>
                        </a:spcBef>
                        <a:spcAft>
                          <a:spcPts val="300"/>
                        </a:spcAft>
                        <a:buClrTx/>
                        <a:buSzTx/>
                        <a:buFontTx/>
                        <a:buNone/>
                        <a:tabLst/>
                        <a:defRPr/>
                      </a:pPr>
                      <a:r>
                        <a:rPr kumimoji="0" lang="fr-FR" sz="1600" b="1" i="0" u="none" strike="noStrike" cap="none" normalizeH="0" baseline="0" dirty="0" smtClean="0">
                          <a:ln>
                            <a:noFill/>
                          </a:ln>
                          <a:solidFill>
                            <a:srgbClr val="A40C92"/>
                          </a:solidFill>
                          <a:effectLst/>
                          <a:latin typeface="Arial" pitchFamily="34" charset="0"/>
                          <a:cs typeface="Arial" pitchFamily="34" charset="0"/>
                        </a:rPr>
                        <a:t>Par matière (en mètres)</a:t>
                      </a:r>
                      <a:endParaRPr kumimoji="0" lang="fr-FR" sz="1600" b="0" i="0" u="none" strike="noStrike" cap="none" normalizeH="0" baseline="0" dirty="0" smtClean="0">
                        <a:ln>
                          <a:noFill/>
                        </a:ln>
                        <a:solidFill>
                          <a:schemeClr val="tx1"/>
                        </a:solidFill>
                        <a:effectLst/>
                        <a:latin typeface="Arial" pitchFamily="34" charset="0"/>
                        <a:cs typeface="Arial" pitchFamily="34" charset="0"/>
                      </a:endParaRPr>
                    </a:p>
                  </a:txBody>
                  <a:tcPr marL="55558" marR="55558" marT="0" marB="0" anchor="ctr">
                    <a:lnL>
                      <a:noFill/>
                    </a:lnL>
                    <a:lnR>
                      <a:noFill/>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tcPr>
                </a:tc>
                <a:tc>
                  <a:txBody>
                    <a:bodyPr/>
                    <a:lstStyle/>
                    <a:p>
                      <a:pPr algn="ctr">
                        <a:spcBef>
                          <a:spcPts val="300"/>
                        </a:spcBef>
                        <a:spcAft>
                          <a:spcPts val="300"/>
                        </a:spcAft>
                      </a:pPr>
                      <a:r>
                        <a:rPr lang="fr-FR" sz="1300" b="1" dirty="0" smtClean="0">
                          <a:solidFill>
                            <a:srgbClr val="A40C92"/>
                          </a:solidFill>
                          <a:latin typeface="Arial"/>
                          <a:ea typeface="Times New Roman"/>
                        </a:rPr>
                        <a:t>2014</a:t>
                      </a:r>
                      <a:endParaRPr lang="fr-FR" sz="1000" dirty="0">
                        <a:solidFill>
                          <a:srgbClr val="5F497A"/>
                        </a:solidFill>
                        <a:latin typeface="Times New Roman"/>
                        <a:ea typeface="Times New Roman"/>
                      </a:endParaRPr>
                    </a:p>
                  </a:txBody>
                  <a:tcPr marL="55558" marR="55558" marT="0" marB="0" anchor="ctr">
                    <a:lnL>
                      <a:noFill/>
                    </a:lnL>
                    <a:lnR>
                      <a:noFill/>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tcPr>
                </a:tc>
                <a:tc>
                  <a:txBody>
                    <a:bodyPr/>
                    <a:lstStyle/>
                    <a:p>
                      <a:pPr algn="ctr">
                        <a:spcBef>
                          <a:spcPts val="300"/>
                        </a:spcBef>
                        <a:spcAft>
                          <a:spcPts val="300"/>
                        </a:spcAft>
                      </a:pPr>
                      <a:r>
                        <a:rPr lang="fr-FR" sz="1100" b="1" dirty="0" smtClean="0">
                          <a:solidFill>
                            <a:srgbClr val="A40C92"/>
                          </a:solidFill>
                          <a:latin typeface="Arial"/>
                          <a:ea typeface="Times New Roman"/>
                        </a:rPr>
                        <a:t>2013</a:t>
                      </a:r>
                      <a:endParaRPr lang="fr-FR" sz="1000" dirty="0">
                        <a:solidFill>
                          <a:srgbClr val="5F497A"/>
                        </a:solidFill>
                        <a:latin typeface="Times New Roman"/>
                        <a:ea typeface="Times New Roman"/>
                      </a:endParaRPr>
                    </a:p>
                  </a:txBody>
                  <a:tcPr marL="55558" marR="55558" marT="0" marB="0" anchor="ctr">
                    <a:lnL>
                      <a:noFill/>
                    </a:lnL>
                    <a:lnR>
                      <a:noFill/>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tcPr>
                </a:tc>
              </a:tr>
              <a:tr h="304800">
                <a:tc>
                  <a:txBody>
                    <a:bodyPr/>
                    <a:lstStyle/>
                    <a:p>
                      <a:pPr marL="270510" algn="l">
                        <a:spcBef>
                          <a:spcPts val="300"/>
                        </a:spcBef>
                        <a:spcAft>
                          <a:spcPts val="300"/>
                        </a:spcAft>
                      </a:pPr>
                      <a:r>
                        <a:rPr lang="fr-FR" sz="1300" b="1" dirty="0">
                          <a:solidFill>
                            <a:srgbClr val="595959"/>
                          </a:solidFill>
                          <a:latin typeface="Arial"/>
                          <a:ea typeface="Times New Roman"/>
                        </a:rPr>
                        <a:t>Polyéthylène</a:t>
                      </a:r>
                      <a:endParaRPr lang="fr-FR" sz="1000" b="1" dirty="0">
                        <a:solidFill>
                          <a:srgbClr val="5F497A"/>
                        </a:solidFill>
                        <a:latin typeface="Times New Roman"/>
                        <a:ea typeface="Times New Roman"/>
                      </a:endParaRPr>
                    </a:p>
                  </a:txBody>
                  <a:tcPr marL="55558" marR="55558" marT="0" marB="0" anchor="ctr">
                    <a:lnL>
                      <a:noFill/>
                    </a:lnL>
                    <a:lnR>
                      <a:noFill/>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solidFill>
                      <a:srgbClr val="DFD8E8"/>
                    </a:solidFill>
                  </a:tcPr>
                </a:tc>
                <a:tc>
                  <a:txBody>
                    <a:bodyPr/>
                    <a:lstStyle/>
                    <a:p>
                      <a:pPr algn="ctr">
                        <a:spcBef>
                          <a:spcPts val="300"/>
                        </a:spcBef>
                        <a:spcAft>
                          <a:spcPts val="300"/>
                        </a:spcAft>
                      </a:pPr>
                      <a:r>
                        <a:rPr lang="fr-FR" sz="1300" b="1" dirty="0" smtClean="0">
                          <a:solidFill>
                            <a:srgbClr val="595959"/>
                          </a:solidFill>
                          <a:latin typeface="Arial"/>
                          <a:ea typeface="Times New Roman"/>
                        </a:rPr>
                        <a:t>536</a:t>
                      </a:r>
                      <a:r>
                        <a:rPr lang="fr-FR" sz="1300" b="1" baseline="0" dirty="0" smtClean="0">
                          <a:solidFill>
                            <a:srgbClr val="595959"/>
                          </a:solidFill>
                          <a:latin typeface="Arial"/>
                          <a:ea typeface="Times New Roman"/>
                        </a:rPr>
                        <a:t> 873</a:t>
                      </a:r>
                      <a:endParaRPr lang="fr-FR" sz="1000" dirty="0">
                        <a:solidFill>
                          <a:srgbClr val="5F497A"/>
                        </a:solidFill>
                        <a:latin typeface="Times New Roman"/>
                        <a:ea typeface="Times New Roman"/>
                      </a:endParaRPr>
                    </a:p>
                  </a:txBody>
                  <a:tcPr marL="55558" marR="55558" marT="0" marB="0" anchor="ctr">
                    <a:lnL>
                      <a:noFill/>
                    </a:lnL>
                    <a:lnR>
                      <a:noFill/>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solidFill>
                      <a:srgbClr val="DFD8E8"/>
                    </a:solidFill>
                  </a:tcPr>
                </a:tc>
                <a:tc>
                  <a:txBody>
                    <a:bodyPr/>
                    <a:lstStyle/>
                    <a:p>
                      <a:pPr algn="ctr">
                        <a:spcBef>
                          <a:spcPts val="300"/>
                        </a:spcBef>
                        <a:spcAft>
                          <a:spcPts val="300"/>
                        </a:spcAft>
                      </a:pPr>
                      <a:r>
                        <a:rPr lang="fr-FR" sz="1100" dirty="0" smtClean="0">
                          <a:solidFill>
                            <a:srgbClr val="595959"/>
                          </a:solidFill>
                          <a:latin typeface="Arial"/>
                          <a:ea typeface="Times New Roman"/>
                        </a:rPr>
                        <a:t>534</a:t>
                      </a:r>
                      <a:r>
                        <a:rPr lang="fr-FR" sz="1100" baseline="0" dirty="0" smtClean="0">
                          <a:solidFill>
                            <a:srgbClr val="595959"/>
                          </a:solidFill>
                          <a:latin typeface="Arial"/>
                          <a:ea typeface="Times New Roman"/>
                        </a:rPr>
                        <a:t> 255</a:t>
                      </a:r>
                      <a:endParaRPr lang="fr-FR" sz="1000" dirty="0">
                        <a:solidFill>
                          <a:srgbClr val="5F497A"/>
                        </a:solidFill>
                        <a:latin typeface="Times New Roman"/>
                        <a:ea typeface="Times New Roman"/>
                      </a:endParaRPr>
                    </a:p>
                  </a:txBody>
                  <a:tcPr marL="55558" marR="55558" marT="0" marB="0" anchor="ctr">
                    <a:lnL>
                      <a:noFill/>
                    </a:lnL>
                    <a:lnR>
                      <a:noFill/>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solidFill>
                      <a:srgbClr val="DFD8E8"/>
                    </a:solidFill>
                  </a:tcPr>
                </a:tc>
              </a:tr>
              <a:tr h="304800">
                <a:tc>
                  <a:txBody>
                    <a:bodyPr/>
                    <a:lstStyle/>
                    <a:p>
                      <a:pPr marL="270510" algn="l">
                        <a:spcBef>
                          <a:spcPts val="300"/>
                        </a:spcBef>
                        <a:spcAft>
                          <a:spcPts val="300"/>
                        </a:spcAft>
                      </a:pPr>
                      <a:r>
                        <a:rPr lang="fr-FR" sz="1300" b="1" dirty="0">
                          <a:solidFill>
                            <a:srgbClr val="595959"/>
                          </a:solidFill>
                          <a:latin typeface="Arial"/>
                          <a:ea typeface="Times New Roman"/>
                        </a:rPr>
                        <a:t>Acier</a:t>
                      </a:r>
                      <a:endParaRPr lang="fr-FR" sz="1000" b="1" dirty="0">
                        <a:solidFill>
                          <a:srgbClr val="5F497A"/>
                        </a:solidFill>
                        <a:latin typeface="Times New Roman"/>
                        <a:ea typeface="Times New Roman"/>
                      </a:endParaRPr>
                    </a:p>
                  </a:txBody>
                  <a:tcPr marL="55558" marR="55558" marT="0" marB="0" anchor="ctr">
                    <a:lnL>
                      <a:noFill/>
                    </a:lnL>
                    <a:lnR>
                      <a:noFill/>
                    </a:lnR>
                    <a:lnT w="12700" cap="flat" cmpd="sng" algn="ctr">
                      <a:solidFill>
                        <a:srgbClr val="8064A2"/>
                      </a:solidFill>
                      <a:prstDash val="solid"/>
                      <a:round/>
                      <a:headEnd type="none" w="med" len="med"/>
                      <a:tailEnd type="none" w="med" len="med"/>
                    </a:lnT>
                    <a:lnB>
                      <a:noFill/>
                    </a:lnB>
                    <a:noFill/>
                  </a:tcPr>
                </a:tc>
                <a:tc>
                  <a:txBody>
                    <a:bodyPr/>
                    <a:lstStyle/>
                    <a:p>
                      <a:pPr algn="ctr">
                        <a:spcBef>
                          <a:spcPts val="300"/>
                        </a:spcBef>
                        <a:spcAft>
                          <a:spcPts val="300"/>
                        </a:spcAft>
                      </a:pPr>
                      <a:r>
                        <a:rPr lang="fr-FR" sz="1300" b="1" dirty="0" smtClean="0">
                          <a:solidFill>
                            <a:srgbClr val="595959"/>
                          </a:solidFill>
                          <a:latin typeface="Arial"/>
                          <a:ea typeface="Times New Roman"/>
                        </a:rPr>
                        <a:t>117 759</a:t>
                      </a:r>
                      <a:endParaRPr lang="fr-FR" sz="1000" dirty="0">
                        <a:solidFill>
                          <a:srgbClr val="5F497A"/>
                        </a:solidFill>
                        <a:latin typeface="Times New Roman"/>
                        <a:ea typeface="Times New Roman"/>
                      </a:endParaRPr>
                    </a:p>
                  </a:txBody>
                  <a:tcPr marL="55558" marR="55558" marT="0" marB="0" anchor="ctr">
                    <a:lnL>
                      <a:noFill/>
                    </a:lnL>
                    <a:lnR>
                      <a:noFill/>
                    </a:lnR>
                    <a:lnT w="12700" cap="flat" cmpd="sng" algn="ctr">
                      <a:solidFill>
                        <a:srgbClr val="8064A2"/>
                      </a:solidFill>
                      <a:prstDash val="solid"/>
                      <a:round/>
                      <a:headEnd type="none" w="med" len="med"/>
                      <a:tailEnd type="none" w="med" len="med"/>
                    </a:lnT>
                    <a:lnB>
                      <a:noFill/>
                    </a:lnB>
                    <a:noFill/>
                  </a:tcPr>
                </a:tc>
                <a:tc>
                  <a:txBody>
                    <a:bodyPr/>
                    <a:lstStyle/>
                    <a:p>
                      <a:pPr algn="ctr">
                        <a:spcBef>
                          <a:spcPts val="300"/>
                        </a:spcBef>
                        <a:spcAft>
                          <a:spcPts val="300"/>
                        </a:spcAft>
                      </a:pPr>
                      <a:r>
                        <a:rPr lang="fr-FR" sz="1100" dirty="0" smtClean="0">
                          <a:solidFill>
                            <a:srgbClr val="595959"/>
                          </a:solidFill>
                          <a:latin typeface="Arial"/>
                          <a:ea typeface="Times New Roman"/>
                        </a:rPr>
                        <a:t>117 989</a:t>
                      </a:r>
                      <a:endParaRPr lang="fr-FR" sz="1000" dirty="0">
                        <a:solidFill>
                          <a:srgbClr val="5F497A"/>
                        </a:solidFill>
                        <a:latin typeface="Times New Roman"/>
                        <a:ea typeface="Times New Roman"/>
                      </a:endParaRPr>
                    </a:p>
                  </a:txBody>
                  <a:tcPr marL="55558" marR="55558" marT="0" marB="0" anchor="ctr">
                    <a:lnL>
                      <a:noFill/>
                    </a:lnL>
                    <a:lnR>
                      <a:noFill/>
                    </a:lnR>
                    <a:lnT w="12700" cap="flat" cmpd="sng" algn="ctr">
                      <a:solidFill>
                        <a:srgbClr val="8064A2"/>
                      </a:solidFill>
                      <a:prstDash val="solid"/>
                      <a:round/>
                      <a:headEnd type="none" w="med" len="med"/>
                      <a:tailEnd type="none" w="med" len="med"/>
                    </a:lnT>
                    <a:lnB>
                      <a:noFill/>
                    </a:lnB>
                    <a:noFill/>
                  </a:tcPr>
                </a:tc>
              </a:tr>
              <a:tr h="304800">
                <a:tc>
                  <a:txBody>
                    <a:bodyPr/>
                    <a:lstStyle/>
                    <a:p>
                      <a:pPr marL="270510" algn="l">
                        <a:spcBef>
                          <a:spcPts val="300"/>
                        </a:spcBef>
                        <a:spcAft>
                          <a:spcPts val="300"/>
                        </a:spcAft>
                      </a:pPr>
                      <a:r>
                        <a:rPr lang="fr-FR" sz="1300" b="1" dirty="0">
                          <a:solidFill>
                            <a:srgbClr val="595959"/>
                          </a:solidFill>
                          <a:latin typeface="Arial"/>
                          <a:ea typeface="Times New Roman"/>
                        </a:rPr>
                        <a:t>Autres </a:t>
                      </a:r>
                      <a:r>
                        <a:rPr lang="fr-FR" sz="1300" b="1" dirty="0" smtClean="0">
                          <a:solidFill>
                            <a:srgbClr val="595959"/>
                          </a:solidFill>
                          <a:latin typeface="Arial"/>
                          <a:ea typeface="Times New Roman"/>
                        </a:rPr>
                        <a:t>(Fonte ductile </a:t>
                      </a:r>
                      <a:r>
                        <a:rPr lang="fr-FR" sz="1300" b="1" dirty="0">
                          <a:solidFill>
                            <a:srgbClr val="595959"/>
                          </a:solidFill>
                          <a:latin typeface="Arial"/>
                          <a:ea typeface="Times New Roman"/>
                        </a:rPr>
                        <a:t>et </a:t>
                      </a:r>
                      <a:r>
                        <a:rPr lang="fr-FR" sz="1300" b="1" dirty="0" smtClean="0">
                          <a:solidFill>
                            <a:srgbClr val="595959"/>
                          </a:solidFill>
                          <a:latin typeface="Arial"/>
                          <a:ea typeface="Times New Roman"/>
                        </a:rPr>
                        <a:t>cuivre)</a:t>
                      </a:r>
                      <a:endParaRPr lang="fr-FR" sz="1000" b="1" dirty="0">
                        <a:solidFill>
                          <a:srgbClr val="5F497A"/>
                        </a:solidFill>
                        <a:latin typeface="Times New Roman"/>
                        <a:ea typeface="Times New Roman"/>
                      </a:endParaRPr>
                    </a:p>
                  </a:txBody>
                  <a:tcPr marL="55558" marR="55558" marT="0" marB="0" anchor="ctr">
                    <a:lnL>
                      <a:noFill/>
                    </a:lnL>
                    <a:lnR>
                      <a:noFill/>
                    </a:lnR>
                    <a:lnT>
                      <a:noFill/>
                    </a:lnT>
                    <a:lnB w="12700" cap="flat" cmpd="sng" algn="ctr">
                      <a:solidFill>
                        <a:srgbClr val="8064A2"/>
                      </a:solidFill>
                      <a:prstDash val="solid"/>
                      <a:round/>
                      <a:headEnd type="none" w="med" len="med"/>
                      <a:tailEnd type="none" w="med" len="med"/>
                    </a:lnB>
                    <a:solidFill>
                      <a:srgbClr val="DFD8E8"/>
                    </a:solidFill>
                  </a:tcPr>
                </a:tc>
                <a:tc>
                  <a:txBody>
                    <a:bodyPr/>
                    <a:lstStyle/>
                    <a:p>
                      <a:pPr algn="ctr">
                        <a:spcBef>
                          <a:spcPts val="300"/>
                        </a:spcBef>
                        <a:spcAft>
                          <a:spcPts val="300"/>
                        </a:spcAft>
                      </a:pPr>
                      <a:r>
                        <a:rPr lang="fr-FR" sz="1300" b="1" dirty="0" smtClean="0">
                          <a:solidFill>
                            <a:srgbClr val="595959"/>
                          </a:solidFill>
                          <a:latin typeface="Arial"/>
                          <a:ea typeface="Times New Roman"/>
                        </a:rPr>
                        <a:t>2 091</a:t>
                      </a:r>
                      <a:endParaRPr lang="fr-FR" sz="1000" dirty="0">
                        <a:solidFill>
                          <a:srgbClr val="5F497A"/>
                        </a:solidFill>
                        <a:latin typeface="Times New Roman"/>
                        <a:ea typeface="Times New Roman"/>
                      </a:endParaRPr>
                    </a:p>
                  </a:txBody>
                  <a:tcPr marL="55558" marR="55558" marT="0" marB="0" anchor="ctr">
                    <a:lnL>
                      <a:noFill/>
                    </a:lnL>
                    <a:lnR>
                      <a:noFill/>
                    </a:lnR>
                    <a:lnT>
                      <a:noFill/>
                    </a:lnT>
                    <a:lnB w="12700" cap="flat" cmpd="sng" algn="ctr">
                      <a:solidFill>
                        <a:srgbClr val="8064A2"/>
                      </a:solidFill>
                      <a:prstDash val="solid"/>
                      <a:round/>
                      <a:headEnd type="none" w="med" len="med"/>
                      <a:tailEnd type="none" w="med" len="med"/>
                    </a:lnB>
                    <a:solidFill>
                      <a:srgbClr val="DFD8E8"/>
                    </a:solidFill>
                  </a:tcPr>
                </a:tc>
                <a:tc>
                  <a:txBody>
                    <a:bodyPr/>
                    <a:lstStyle/>
                    <a:p>
                      <a:pPr algn="ctr">
                        <a:spcBef>
                          <a:spcPts val="300"/>
                        </a:spcBef>
                        <a:spcAft>
                          <a:spcPts val="300"/>
                        </a:spcAft>
                      </a:pPr>
                      <a:r>
                        <a:rPr lang="fr-FR" sz="1100" dirty="0" smtClean="0">
                          <a:solidFill>
                            <a:srgbClr val="595959"/>
                          </a:solidFill>
                          <a:latin typeface="Arial"/>
                          <a:ea typeface="Times New Roman"/>
                        </a:rPr>
                        <a:t>2 221</a:t>
                      </a:r>
                      <a:endParaRPr lang="fr-FR" sz="1000" dirty="0">
                        <a:solidFill>
                          <a:srgbClr val="5F497A"/>
                        </a:solidFill>
                        <a:latin typeface="Times New Roman"/>
                        <a:ea typeface="Times New Roman"/>
                      </a:endParaRPr>
                    </a:p>
                  </a:txBody>
                  <a:tcPr marL="55558" marR="55558" marT="0" marB="0" anchor="ctr">
                    <a:lnL>
                      <a:noFill/>
                    </a:lnL>
                    <a:lnR>
                      <a:noFill/>
                    </a:lnR>
                    <a:lnT>
                      <a:noFill/>
                    </a:lnT>
                    <a:lnB w="12700" cap="flat" cmpd="sng" algn="ctr">
                      <a:solidFill>
                        <a:srgbClr val="8064A2"/>
                      </a:solidFill>
                      <a:prstDash val="solid"/>
                      <a:round/>
                      <a:headEnd type="none" w="med" len="med"/>
                      <a:tailEnd type="none" w="med" len="med"/>
                    </a:lnB>
                    <a:solidFill>
                      <a:srgbClr val="DFD8E8"/>
                    </a:solidFill>
                  </a:tcPr>
                </a:tc>
              </a:tr>
            </a:tbl>
          </a:graphicData>
        </a:graphic>
      </p:graphicFrame>
      <p:graphicFrame>
        <p:nvGraphicFramePr>
          <p:cNvPr id="20" name="Graphique 19"/>
          <p:cNvGraphicFramePr>
            <a:graphicFrameLocks/>
          </p:cNvGraphicFramePr>
          <p:nvPr>
            <p:extLst>
              <p:ext uri="{D42A27DB-BD31-4B8C-83A1-F6EECF244321}">
                <p14:modId xmlns:p14="http://schemas.microsoft.com/office/powerpoint/2010/main" val="3853499459"/>
              </p:ext>
            </p:extLst>
          </p:nvPr>
        </p:nvGraphicFramePr>
        <p:xfrm>
          <a:off x="1577975" y="4160838"/>
          <a:ext cx="6740524" cy="2871787"/>
        </p:xfrm>
        <a:graphic>
          <a:graphicData uri="http://schemas.openxmlformats.org/drawingml/2006/chart">
            <c:chart xmlns:c="http://schemas.openxmlformats.org/drawingml/2006/chart" xmlns:r="http://schemas.openxmlformats.org/officeDocument/2006/relationships" r:id="rId4"/>
          </a:graphicData>
        </a:graphic>
      </p:graphicFrame>
      <p:sp>
        <p:nvSpPr>
          <p:cNvPr id="21" name="Text Box 2"/>
          <p:cNvSpPr txBox="1">
            <a:spLocks noChangeArrowheads="1"/>
          </p:cNvSpPr>
          <p:nvPr/>
        </p:nvSpPr>
        <p:spPr bwMode="auto">
          <a:xfrm>
            <a:off x="2603500" y="4311650"/>
            <a:ext cx="6400799" cy="3693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defTabSz="914400" rtl="0" eaLnBrk="1" fontAlgn="base" latinLnBrk="0" hangingPunct="1">
              <a:lnSpc>
                <a:spcPct val="100000"/>
              </a:lnSpc>
              <a:spcBef>
                <a:spcPct val="0"/>
              </a:spcBef>
              <a:spcAft>
                <a:spcPts val="1000"/>
              </a:spcAft>
              <a:buClrTx/>
              <a:buSzTx/>
              <a:buFontTx/>
              <a:buNone/>
              <a:tabLst/>
            </a:pPr>
            <a:r>
              <a:rPr kumimoji="0" lang="fr-FR" sz="1800" b="1" i="0" u="none" strike="noStrike" cap="none" normalizeH="0" baseline="0" dirty="0" smtClean="0">
                <a:ln>
                  <a:noFill/>
                </a:ln>
                <a:solidFill>
                  <a:srgbClr val="0070C0"/>
                </a:solidFill>
                <a:effectLst/>
                <a:latin typeface="Arial" pitchFamily="34" charset="0"/>
                <a:cs typeface="Arial" pitchFamily="34" charset="0"/>
              </a:rPr>
              <a:t>Longueur</a:t>
            </a:r>
            <a:r>
              <a:rPr kumimoji="0" lang="fr-FR" sz="1800" b="1" i="0" u="none" strike="noStrike" cap="none" normalizeH="0" dirty="0" smtClean="0">
                <a:ln>
                  <a:noFill/>
                </a:ln>
                <a:solidFill>
                  <a:srgbClr val="0070C0"/>
                </a:solidFill>
                <a:effectLst/>
                <a:latin typeface="Arial" pitchFamily="34" charset="0"/>
                <a:cs typeface="Arial" pitchFamily="34" charset="0"/>
              </a:rPr>
              <a:t> du réseau par matière et décennie de pose</a:t>
            </a:r>
            <a:endParaRPr kumimoji="0" lang="fr-FR" sz="1800" b="0" i="0" u="none" strike="noStrike" cap="none" normalizeH="0" baseline="0" dirty="0" smtClean="0">
              <a:ln>
                <a:noFill/>
              </a:ln>
              <a:solidFill>
                <a:srgbClr val="0070C0"/>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10198100" y="-19050"/>
            <a:ext cx="495300" cy="7577138"/>
          </a:xfrm>
          <a:prstGeom prst="rect">
            <a:avLst/>
          </a:prstGeom>
          <a:solidFill>
            <a:srgbClr val="990099"/>
          </a:solidFill>
          <a:ln w="9525">
            <a:noFill/>
            <a:miter lim="800000"/>
            <a:headEnd/>
            <a:tailEnd/>
          </a:ln>
        </p:spPr>
        <p:txBody>
          <a:bodyPr vert="vert270" wrap="square" lIns="18000" tIns="10800" rIns="1800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endParaRPr kumimoji="0" lang="fr-FR" sz="1400" b="0" i="0" u="none" strike="noStrike" cap="none" normalizeH="0" baseline="0" dirty="0" smtClean="0">
              <a:ln>
                <a:noFill/>
              </a:ln>
              <a:solidFill>
                <a:srgbClr val="FFFFFF"/>
              </a:solidFill>
              <a:effectLst/>
              <a:latin typeface="Frutiger Bold"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400" b="0" i="0" u="none" strike="noStrike" cap="none" normalizeH="0" baseline="0" dirty="0" smtClean="0">
                <a:ln>
                  <a:noFill/>
                </a:ln>
                <a:solidFill>
                  <a:srgbClr val="FFFFFF"/>
                </a:solidFill>
                <a:effectLst/>
                <a:latin typeface="Frutiger Bold" pitchFamily="34" charset="0"/>
                <a:cs typeface="Arial" pitchFamily="34" charset="0"/>
              </a:rPr>
              <a:t>Votre concession en 2014</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object 10"/>
          <p:cNvSpPr txBox="1"/>
          <p:nvPr/>
        </p:nvSpPr>
        <p:spPr>
          <a:xfrm>
            <a:off x="3898900" y="654050"/>
            <a:ext cx="3124199" cy="457200"/>
          </a:xfrm>
          <a:prstGeom prst="rect">
            <a:avLst/>
          </a:prstGeom>
        </p:spPr>
        <p:txBody>
          <a:bodyPr wrap="square" lIns="0" tIns="0" rIns="0" bIns="0" rtlCol="0">
            <a:noAutofit/>
          </a:bodyPr>
          <a:lstStyle/>
          <a:p>
            <a:pPr marL="12700" algn="ctr">
              <a:lnSpc>
                <a:spcPts val="2310"/>
              </a:lnSpc>
              <a:spcBef>
                <a:spcPts val="115"/>
              </a:spcBef>
            </a:pPr>
            <a:r>
              <a:rPr sz="2800" b="1" spc="4" dirty="0" smtClean="0">
                <a:solidFill>
                  <a:srgbClr val="FFFFFF"/>
                </a:solidFill>
                <a:latin typeface="Frutiger Roman" pitchFamily="34" charset="0"/>
                <a:cs typeface="Times New Roman"/>
              </a:rPr>
              <a:t>S</a:t>
            </a:r>
            <a:r>
              <a:rPr sz="2800" b="1" spc="0" dirty="0" smtClean="0">
                <a:solidFill>
                  <a:srgbClr val="FFFFFF"/>
                </a:solidFill>
                <a:latin typeface="Frutiger Roman" pitchFamily="34" charset="0"/>
                <a:cs typeface="Times New Roman"/>
              </a:rPr>
              <a:t>o</a:t>
            </a:r>
            <a:r>
              <a:rPr sz="2800" b="1" spc="4" dirty="0" smtClean="0">
                <a:solidFill>
                  <a:srgbClr val="FFFFFF"/>
                </a:solidFill>
                <a:latin typeface="Frutiger Roman" pitchFamily="34" charset="0"/>
                <a:cs typeface="Times New Roman"/>
              </a:rPr>
              <a:t>m</a:t>
            </a:r>
            <a:r>
              <a:rPr sz="2800" b="1" spc="14" dirty="0" smtClean="0">
                <a:solidFill>
                  <a:srgbClr val="FFFFFF"/>
                </a:solidFill>
                <a:latin typeface="Frutiger Roman" pitchFamily="34" charset="0"/>
                <a:cs typeface="Times New Roman"/>
              </a:rPr>
              <a:t>m</a:t>
            </a:r>
            <a:r>
              <a:rPr sz="2800" b="1" spc="4" dirty="0" smtClean="0">
                <a:solidFill>
                  <a:srgbClr val="FFFFFF"/>
                </a:solidFill>
                <a:latin typeface="Frutiger Roman" pitchFamily="34" charset="0"/>
                <a:cs typeface="Times New Roman"/>
              </a:rPr>
              <a:t>ai</a:t>
            </a:r>
            <a:r>
              <a:rPr sz="2800" b="1" spc="0" dirty="0" smtClean="0">
                <a:solidFill>
                  <a:srgbClr val="FFFFFF"/>
                </a:solidFill>
                <a:latin typeface="Frutiger Roman" pitchFamily="34" charset="0"/>
                <a:cs typeface="Times New Roman"/>
              </a:rPr>
              <a:t>re</a:t>
            </a:r>
            <a:endParaRPr sz="2800" b="1" dirty="0">
              <a:latin typeface="Frutiger Roman" pitchFamily="34" charset="0"/>
              <a:cs typeface="Times New Roman"/>
            </a:endParaRPr>
          </a:p>
        </p:txBody>
      </p:sp>
      <p:sp>
        <p:nvSpPr>
          <p:cNvPr id="2" name="object 2"/>
          <p:cNvSpPr txBox="1"/>
          <p:nvPr/>
        </p:nvSpPr>
        <p:spPr>
          <a:xfrm>
            <a:off x="3638689" y="7208821"/>
            <a:ext cx="3437201" cy="177799"/>
          </a:xfrm>
          <a:prstGeom prst="rect">
            <a:avLst/>
          </a:prstGeom>
        </p:spPr>
        <p:txBody>
          <a:bodyPr wrap="square" lIns="0" tIns="0" rIns="0" bIns="0" rtlCol="0">
            <a:noAutofit/>
          </a:bodyPr>
          <a:lstStyle/>
          <a:p>
            <a:pPr marL="12700" algn="ctr">
              <a:lnSpc>
                <a:spcPts val="1300"/>
              </a:lnSpc>
              <a:spcBef>
                <a:spcPts val="65"/>
              </a:spcBef>
            </a:pPr>
            <a:r>
              <a:rPr lang="fr-FR" sz="1200" spc="0" dirty="0" smtClean="0">
                <a:latin typeface="Frutiger Roman" pitchFamily="34" charset="0"/>
                <a:cs typeface="Times New Roman"/>
              </a:rPr>
              <a:t>Présentation CRAC</a:t>
            </a:r>
            <a:r>
              <a:rPr sz="1200" spc="84" dirty="0" smtClean="0">
                <a:latin typeface="Frutiger Roman" pitchFamily="34" charset="0"/>
                <a:cs typeface="Times New Roman"/>
              </a:rPr>
              <a:t> </a:t>
            </a:r>
            <a:r>
              <a:rPr sz="1200" spc="-4" dirty="0" smtClean="0">
                <a:latin typeface="Frutiger Roman" pitchFamily="34" charset="0"/>
                <a:cs typeface="Times New Roman"/>
              </a:rPr>
              <a:t>2</a:t>
            </a:r>
            <a:r>
              <a:rPr sz="1200" spc="4" dirty="0" smtClean="0">
                <a:latin typeface="Frutiger Roman" pitchFamily="34" charset="0"/>
                <a:cs typeface="Times New Roman"/>
              </a:rPr>
              <a:t>01</a:t>
            </a:r>
            <a:r>
              <a:rPr lang="fr-FR" sz="1200" spc="4" dirty="0" smtClean="0">
                <a:latin typeface="Frutiger Roman" pitchFamily="34" charset="0"/>
                <a:cs typeface="Times New Roman"/>
              </a:rPr>
              <a:t>4</a:t>
            </a:r>
            <a:endParaRPr sz="1200" dirty="0">
              <a:latin typeface="Frutiger Roman" pitchFamily="34" charset="0"/>
              <a:cs typeface="Times New Roman"/>
            </a:endParaRPr>
          </a:p>
        </p:txBody>
      </p:sp>
      <p:pic>
        <p:nvPicPr>
          <p:cNvPr id="31" name="Image 30" descr="GrDF_logo2014_cmjn.png"/>
          <p:cNvPicPr/>
          <p:nvPr/>
        </p:nvPicPr>
        <p:blipFill>
          <a:blip r:embed="rId3" cstate="print"/>
          <a:stretch>
            <a:fillRect/>
          </a:stretch>
        </p:blipFill>
        <p:spPr>
          <a:xfrm>
            <a:off x="9116860" y="6254663"/>
            <a:ext cx="1513489" cy="1150883"/>
          </a:xfrm>
          <a:prstGeom prst="rect">
            <a:avLst/>
          </a:prstGeom>
        </p:spPr>
      </p:pic>
      <p:sp>
        <p:nvSpPr>
          <p:cNvPr id="3073" name="Rectangle 1"/>
          <p:cNvSpPr>
            <a:spLocks noChangeArrowheads="1"/>
          </p:cNvSpPr>
          <p:nvPr/>
        </p:nvSpPr>
        <p:spPr bwMode="auto">
          <a:xfrm>
            <a:off x="0" y="0"/>
            <a:ext cx="106934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43011" name="AutoShape 3"/>
          <p:cNvSpPr>
            <a:spLocks noChangeArrowheads="1"/>
          </p:cNvSpPr>
          <p:nvPr/>
        </p:nvSpPr>
        <p:spPr bwMode="auto">
          <a:xfrm>
            <a:off x="1577975" y="265113"/>
            <a:ext cx="7697788" cy="693737"/>
          </a:xfrm>
          <a:prstGeom prst="roundRect">
            <a:avLst>
              <a:gd name="adj" fmla="val 50000"/>
            </a:avLst>
          </a:prstGeom>
          <a:solidFill>
            <a:srgbClr val="FFFFFF"/>
          </a:solidFill>
          <a:ln w="19050">
            <a:solidFill>
              <a:srgbClr val="5F497A"/>
            </a:solidFill>
            <a:round/>
            <a:headEnd/>
            <a:tailEnd/>
          </a:ln>
        </p:spPr>
        <p:txBody>
          <a:bodyPr vert="horz" wrap="square" lIns="91440" tIns="45720" rIns="91440" bIns="45720" numCol="1" anchor="t" anchorCtr="0" compatLnSpc="1">
            <a:prstTxWarp prst="textNoShape">
              <a:avLst/>
            </a:prstTxWarp>
          </a:bodyPr>
          <a:lstStyle/>
          <a:p>
            <a:pPr algn="ctr"/>
            <a:endParaRPr lang="fr-FR" sz="2800" dirty="0"/>
          </a:p>
        </p:txBody>
      </p:sp>
      <p:cxnSp>
        <p:nvCxnSpPr>
          <p:cNvPr id="43013" name="AutoShape 5"/>
          <p:cNvCxnSpPr>
            <a:cxnSpLocks noChangeShapeType="1"/>
          </p:cNvCxnSpPr>
          <p:nvPr/>
        </p:nvCxnSpPr>
        <p:spPr bwMode="auto">
          <a:xfrm flipH="1" flipV="1">
            <a:off x="9269260" y="651353"/>
            <a:ext cx="1030440" cy="2697"/>
          </a:xfrm>
          <a:prstGeom prst="straightConnector1">
            <a:avLst/>
          </a:prstGeom>
          <a:noFill/>
          <a:ln w="19050">
            <a:solidFill>
              <a:srgbClr val="5F497A"/>
            </a:solidFill>
            <a:round/>
            <a:headEnd/>
            <a:tailEnd/>
          </a:ln>
        </p:spPr>
      </p:cxnSp>
      <p:cxnSp>
        <p:nvCxnSpPr>
          <p:cNvPr id="43014" name="AutoShape 6"/>
          <p:cNvCxnSpPr>
            <a:cxnSpLocks noChangeShapeType="1"/>
          </p:cNvCxnSpPr>
          <p:nvPr/>
        </p:nvCxnSpPr>
        <p:spPr bwMode="auto">
          <a:xfrm flipH="1">
            <a:off x="1" y="7054850"/>
            <a:ext cx="9309099" cy="0"/>
          </a:xfrm>
          <a:prstGeom prst="straightConnector1">
            <a:avLst/>
          </a:prstGeom>
          <a:noFill/>
          <a:ln w="19050">
            <a:solidFill>
              <a:srgbClr val="5F497A"/>
            </a:solidFill>
            <a:round/>
            <a:headEnd/>
            <a:tailEnd/>
          </a:ln>
        </p:spPr>
      </p:cxnSp>
      <p:sp>
        <p:nvSpPr>
          <p:cNvPr id="46082" name="Text Box 2"/>
          <p:cNvSpPr txBox="1">
            <a:spLocks noChangeArrowheads="1"/>
          </p:cNvSpPr>
          <p:nvPr/>
        </p:nvSpPr>
        <p:spPr bwMode="auto">
          <a:xfrm>
            <a:off x="2886075" y="323850"/>
            <a:ext cx="5227638" cy="49244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2600" b="1" i="0" u="none" strike="noStrike" cap="none" normalizeH="0" baseline="0" dirty="0" smtClean="0">
                <a:ln>
                  <a:noFill/>
                </a:ln>
                <a:solidFill>
                  <a:srgbClr val="5F497A"/>
                </a:solidFill>
                <a:effectLst/>
                <a:latin typeface="Frutiger Roman" pitchFamily="34" charset="0"/>
                <a:cs typeface="Arial" pitchFamily="34" charset="0"/>
              </a:rPr>
              <a:t>Investissement de </a:t>
            </a:r>
            <a:r>
              <a:rPr kumimoji="0" lang="fr-FR" sz="2600" b="1" i="0" u="none" strike="noStrike" cap="none" normalizeH="0" baseline="0" dirty="0" err="1" smtClean="0">
                <a:ln>
                  <a:noFill/>
                </a:ln>
                <a:solidFill>
                  <a:srgbClr val="5F497A"/>
                </a:solidFill>
                <a:effectLst/>
                <a:latin typeface="Frutiger Roman" pitchFamily="34" charset="0"/>
                <a:cs typeface="Arial" pitchFamily="34" charset="0"/>
              </a:rPr>
              <a:t>GrDF</a:t>
            </a:r>
            <a:endParaRPr lang="fr-FR" sz="2600" b="1" dirty="0">
              <a:solidFill>
                <a:srgbClr val="5F497A"/>
              </a:solidFill>
              <a:latin typeface="Frutiger Roman" pitchFamily="34" charset="0"/>
              <a:cs typeface="Arial" pitchFamily="34" charset="0"/>
            </a:endParaRPr>
          </a:p>
        </p:txBody>
      </p:sp>
      <p:sp>
        <p:nvSpPr>
          <p:cNvPr id="21" name="Text Box 2"/>
          <p:cNvSpPr txBox="1">
            <a:spLocks noChangeArrowheads="1"/>
          </p:cNvSpPr>
          <p:nvPr/>
        </p:nvSpPr>
        <p:spPr bwMode="auto">
          <a:xfrm>
            <a:off x="729066" y="2762508"/>
            <a:ext cx="6400799" cy="3693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defTabSz="914400" rtl="0" eaLnBrk="1" fontAlgn="base" latinLnBrk="0" hangingPunct="1">
              <a:lnSpc>
                <a:spcPct val="100000"/>
              </a:lnSpc>
              <a:spcBef>
                <a:spcPct val="0"/>
              </a:spcBef>
              <a:spcAft>
                <a:spcPts val="1000"/>
              </a:spcAft>
              <a:buClrTx/>
              <a:buSzTx/>
              <a:buFontTx/>
              <a:buNone/>
              <a:tabLst/>
            </a:pPr>
            <a:r>
              <a:rPr kumimoji="0" lang="fr-FR" sz="1800" b="1" i="0" u="none" strike="noStrike" cap="none" normalizeH="0" baseline="0" dirty="0" smtClean="0">
                <a:ln>
                  <a:noFill/>
                </a:ln>
                <a:solidFill>
                  <a:srgbClr val="0070C0"/>
                </a:solidFill>
                <a:effectLst/>
                <a:latin typeface="Arial" pitchFamily="34" charset="0"/>
                <a:cs typeface="Arial" pitchFamily="34" charset="0"/>
              </a:rPr>
              <a:t>Evolution des investissements </a:t>
            </a:r>
            <a:r>
              <a:rPr kumimoji="0" lang="fr-FR" sz="1200" b="1" i="0" u="none" strike="noStrike" cap="none" normalizeH="0" baseline="0" dirty="0" smtClean="0">
                <a:ln>
                  <a:noFill/>
                </a:ln>
                <a:solidFill>
                  <a:srgbClr val="0070C0"/>
                </a:solidFill>
                <a:effectLst/>
                <a:latin typeface="Arial" pitchFamily="34" charset="0"/>
                <a:cs typeface="Arial" pitchFamily="34" charset="0"/>
              </a:rPr>
              <a:t>(en euros)</a:t>
            </a:r>
            <a:endParaRPr kumimoji="0" lang="fr-FR" sz="1200" b="0" i="0" u="none" strike="noStrike" cap="none" normalizeH="0" baseline="0" dirty="0" smtClean="0">
              <a:ln>
                <a:noFill/>
              </a:ln>
              <a:solidFill>
                <a:srgbClr val="0070C0"/>
              </a:solidFill>
              <a:effectLst/>
              <a:latin typeface="Arial" pitchFamily="34" charset="0"/>
              <a:cs typeface="Arial" pitchFamily="34" charset="0"/>
            </a:endParaRPr>
          </a:p>
        </p:txBody>
      </p:sp>
      <p:sp>
        <p:nvSpPr>
          <p:cNvPr id="16" name="Text Box 1"/>
          <p:cNvSpPr txBox="1">
            <a:spLocks noChangeArrowheads="1"/>
          </p:cNvSpPr>
          <p:nvPr/>
        </p:nvSpPr>
        <p:spPr bwMode="auto">
          <a:xfrm>
            <a:off x="817410" y="1154707"/>
            <a:ext cx="8426450" cy="5508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FR" sz="1800" b="1" i="0" u="none" strike="noStrike" cap="none" normalizeH="0" baseline="0" dirty="0" smtClean="0">
                <a:ln>
                  <a:noFill/>
                </a:ln>
                <a:solidFill>
                  <a:srgbClr val="0070C0"/>
                </a:solidFill>
                <a:effectLst/>
                <a:latin typeface="Arial" pitchFamily="34" charset="0"/>
                <a:cs typeface="Arial" pitchFamily="34" charset="0"/>
              </a:rPr>
              <a:t>En 2014, GrDF a investi 773 421 € sur la concession</a:t>
            </a:r>
            <a:endParaRPr kumimoji="0" lang="fr-FR" sz="1800" b="0" i="0" u="none" strike="noStrike" cap="none" normalizeH="0" baseline="0" dirty="0" smtClean="0">
              <a:ln>
                <a:noFill/>
              </a:ln>
              <a:solidFill>
                <a:srgbClr val="0070C0"/>
              </a:solidFill>
              <a:effectLst/>
              <a:latin typeface="Arial" pitchFamily="34" charset="0"/>
              <a:cs typeface="Arial" pitchFamily="34" charset="0"/>
            </a:endParaRPr>
          </a:p>
        </p:txBody>
      </p:sp>
      <p:graphicFrame>
        <p:nvGraphicFramePr>
          <p:cNvPr id="22" name="Tableau 21"/>
          <p:cNvGraphicFramePr>
            <a:graphicFrameLocks noGrp="1"/>
          </p:cNvGraphicFramePr>
          <p:nvPr>
            <p:extLst>
              <p:ext uri="{D42A27DB-BD31-4B8C-83A1-F6EECF244321}">
                <p14:modId xmlns:p14="http://schemas.microsoft.com/office/powerpoint/2010/main" val="1313921471"/>
              </p:ext>
            </p:extLst>
          </p:nvPr>
        </p:nvGraphicFramePr>
        <p:xfrm>
          <a:off x="908050" y="1604941"/>
          <a:ext cx="8382000" cy="990599"/>
        </p:xfrm>
        <a:graphic>
          <a:graphicData uri="http://schemas.openxmlformats.org/drawingml/2006/table">
            <a:tbl>
              <a:tblPr/>
              <a:tblGrid>
                <a:gridCol w="4437422"/>
                <a:gridCol w="2059066"/>
                <a:gridCol w="1885512"/>
              </a:tblGrid>
              <a:tr h="292119">
                <a:tc>
                  <a:txBody>
                    <a:bodyPr/>
                    <a:lstStyle/>
                    <a:p>
                      <a:pPr marL="84138" indent="0" algn="l">
                        <a:spcBef>
                          <a:spcPts val="300"/>
                        </a:spcBef>
                        <a:spcAft>
                          <a:spcPts val="300"/>
                        </a:spcAft>
                      </a:pPr>
                      <a:r>
                        <a:rPr lang="fr-FR" sz="1400" b="1" dirty="0">
                          <a:solidFill>
                            <a:schemeClr val="bg1">
                              <a:lumMod val="50000"/>
                            </a:schemeClr>
                          </a:solidFill>
                          <a:latin typeface="Arial"/>
                          <a:ea typeface="Times New Roman"/>
                        </a:rPr>
                        <a:t>Domaine d’investissement </a:t>
                      </a:r>
                      <a:endParaRPr lang="fr-FR" sz="1400" dirty="0">
                        <a:solidFill>
                          <a:schemeClr val="bg1">
                            <a:lumMod val="50000"/>
                          </a:schemeClr>
                        </a:solidFill>
                        <a:latin typeface="Times New Roman"/>
                        <a:ea typeface="Times New Roman"/>
                      </a:endParaRPr>
                    </a:p>
                  </a:txBody>
                  <a:tcPr marL="55558" marR="55558" marT="0" marB="0" anchor="ctr">
                    <a:lnL>
                      <a:noFill/>
                    </a:lnL>
                    <a:lnR>
                      <a:noFill/>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tcPr>
                </a:tc>
                <a:tc>
                  <a:txBody>
                    <a:bodyPr/>
                    <a:lstStyle/>
                    <a:p>
                      <a:pPr algn="ctr">
                        <a:spcBef>
                          <a:spcPts val="300"/>
                        </a:spcBef>
                        <a:spcAft>
                          <a:spcPts val="300"/>
                        </a:spcAft>
                      </a:pPr>
                      <a:r>
                        <a:rPr lang="fr-FR" sz="1300" b="1" dirty="0" smtClean="0">
                          <a:solidFill>
                            <a:srgbClr val="0070C0"/>
                          </a:solidFill>
                          <a:latin typeface="Arial"/>
                          <a:ea typeface="Times New Roman"/>
                        </a:rPr>
                        <a:t>2014</a:t>
                      </a:r>
                      <a:endParaRPr lang="fr-FR" sz="1000" dirty="0">
                        <a:solidFill>
                          <a:srgbClr val="0070C0"/>
                        </a:solidFill>
                        <a:latin typeface="Times New Roman"/>
                        <a:ea typeface="Times New Roman"/>
                      </a:endParaRPr>
                    </a:p>
                  </a:txBody>
                  <a:tcPr marL="55558" marR="55558" marT="0" marB="0" anchor="ctr">
                    <a:lnL>
                      <a:noFill/>
                    </a:lnL>
                    <a:lnR>
                      <a:noFill/>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tcPr>
                </a:tc>
                <a:tc>
                  <a:txBody>
                    <a:bodyPr/>
                    <a:lstStyle/>
                    <a:p>
                      <a:pPr algn="ctr">
                        <a:spcBef>
                          <a:spcPts val="300"/>
                        </a:spcBef>
                        <a:spcAft>
                          <a:spcPts val="300"/>
                        </a:spcAft>
                      </a:pPr>
                      <a:r>
                        <a:rPr lang="fr-FR" sz="1100" b="1" dirty="0" smtClean="0">
                          <a:solidFill>
                            <a:srgbClr val="0070C0"/>
                          </a:solidFill>
                          <a:latin typeface="Arial"/>
                          <a:ea typeface="Times New Roman"/>
                        </a:rPr>
                        <a:t>2013</a:t>
                      </a:r>
                      <a:endParaRPr lang="fr-FR" sz="1000" dirty="0">
                        <a:solidFill>
                          <a:srgbClr val="0070C0"/>
                        </a:solidFill>
                        <a:latin typeface="Times New Roman"/>
                        <a:ea typeface="Times New Roman"/>
                      </a:endParaRPr>
                    </a:p>
                  </a:txBody>
                  <a:tcPr marL="55558" marR="55558" marT="0" marB="0" anchor="ctr">
                    <a:lnL>
                      <a:noFill/>
                    </a:lnL>
                    <a:lnR>
                      <a:noFill/>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tcPr>
                </a:tc>
              </a:tr>
              <a:tr h="349240">
                <a:tc>
                  <a:txBody>
                    <a:bodyPr/>
                    <a:lstStyle/>
                    <a:p>
                      <a:pPr marL="270510" algn="l">
                        <a:spcBef>
                          <a:spcPts val="300"/>
                        </a:spcBef>
                        <a:spcAft>
                          <a:spcPts val="300"/>
                        </a:spcAft>
                      </a:pPr>
                      <a:r>
                        <a:rPr lang="fr-FR" sz="1300" b="1" dirty="0" smtClean="0">
                          <a:solidFill>
                            <a:srgbClr val="595959"/>
                          </a:solidFill>
                          <a:latin typeface="Arial"/>
                          <a:ea typeface="Times New Roman"/>
                        </a:rPr>
                        <a:t>Développement/Extension des ouvrages </a:t>
                      </a:r>
                      <a:endParaRPr lang="fr-FR" sz="1000" b="1" dirty="0">
                        <a:solidFill>
                          <a:srgbClr val="5F497A"/>
                        </a:solidFill>
                        <a:latin typeface="Times New Roman"/>
                        <a:ea typeface="Times New Roman"/>
                      </a:endParaRPr>
                    </a:p>
                  </a:txBody>
                  <a:tcPr marL="55558" marR="55558" marT="0" marB="0" anchor="ctr">
                    <a:lnL>
                      <a:noFill/>
                    </a:lnL>
                    <a:lnR>
                      <a:noFill/>
                    </a:lnR>
                    <a:lnT w="12700" cap="flat" cmpd="sng" algn="ctr">
                      <a:solidFill>
                        <a:srgbClr val="8064A2"/>
                      </a:solidFill>
                      <a:prstDash val="solid"/>
                      <a:round/>
                      <a:headEnd type="none" w="med" len="med"/>
                      <a:tailEnd type="none" w="med" len="med"/>
                    </a:lnT>
                    <a:lnB>
                      <a:noFill/>
                    </a:lnB>
                    <a:solidFill>
                      <a:srgbClr val="DFD8E8"/>
                    </a:solidFill>
                  </a:tcPr>
                </a:tc>
                <a:tc>
                  <a:txBody>
                    <a:bodyPr/>
                    <a:lstStyle/>
                    <a:p>
                      <a:pPr algn="ctr">
                        <a:spcBef>
                          <a:spcPts val="300"/>
                        </a:spcBef>
                        <a:spcAft>
                          <a:spcPts val="300"/>
                        </a:spcAft>
                      </a:pPr>
                      <a:r>
                        <a:rPr lang="fr-FR" sz="1300" b="1" dirty="0" smtClean="0">
                          <a:solidFill>
                            <a:srgbClr val="595959"/>
                          </a:solidFill>
                          <a:latin typeface="Arial"/>
                          <a:ea typeface="Times New Roman"/>
                        </a:rPr>
                        <a:t>645</a:t>
                      </a:r>
                      <a:r>
                        <a:rPr lang="fr-FR" sz="1300" b="1" baseline="0" dirty="0" smtClean="0">
                          <a:solidFill>
                            <a:srgbClr val="595959"/>
                          </a:solidFill>
                          <a:latin typeface="Arial"/>
                          <a:ea typeface="Times New Roman"/>
                        </a:rPr>
                        <a:t> 536</a:t>
                      </a:r>
                      <a:endParaRPr lang="fr-FR" sz="1000" dirty="0">
                        <a:solidFill>
                          <a:srgbClr val="5F497A"/>
                        </a:solidFill>
                        <a:latin typeface="Times New Roman"/>
                        <a:ea typeface="Times New Roman"/>
                      </a:endParaRPr>
                    </a:p>
                  </a:txBody>
                  <a:tcPr marL="55558" marR="55558" marT="0" marB="0" anchor="ctr">
                    <a:lnL>
                      <a:noFill/>
                    </a:lnL>
                    <a:lnR>
                      <a:noFill/>
                    </a:lnR>
                    <a:lnT w="12700" cap="flat" cmpd="sng" algn="ctr">
                      <a:solidFill>
                        <a:srgbClr val="8064A2"/>
                      </a:solidFill>
                      <a:prstDash val="solid"/>
                      <a:round/>
                      <a:headEnd type="none" w="med" len="med"/>
                      <a:tailEnd type="none" w="med" len="med"/>
                    </a:lnT>
                    <a:lnB>
                      <a:noFill/>
                    </a:lnB>
                    <a:solidFill>
                      <a:srgbClr val="DFD8E8"/>
                    </a:solidFill>
                  </a:tcPr>
                </a:tc>
                <a:tc>
                  <a:txBody>
                    <a:bodyPr/>
                    <a:lstStyle/>
                    <a:p>
                      <a:pPr algn="ctr">
                        <a:spcBef>
                          <a:spcPts val="300"/>
                        </a:spcBef>
                        <a:spcAft>
                          <a:spcPts val="300"/>
                        </a:spcAft>
                      </a:pPr>
                      <a:r>
                        <a:rPr lang="fr-FR" sz="1100" dirty="0" smtClean="0">
                          <a:solidFill>
                            <a:srgbClr val="595959"/>
                          </a:solidFill>
                          <a:latin typeface="Arial"/>
                          <a:ea typeface="Times New Roman"/>
                        </a:rPr>
                        <a:t>944</a:t>
                      </a:r>
                      <a:r>
                        <a:rPr lang="fr-FR" sz="1100" baseline="0" dirty="0" smtClean="0">
                          <a:solidFill>
                            <a:srgbClr val="595959"/>
                          </a:solidFill>
                          <a:latin typeface="Arial"/>
                          <a:ea typeface="Times New Roman"/>
                        </a:rPr>
                        <a:t> 944</a:t>
                      </a:r>
                      <a:endParaRPr lang="fr-FR" sz="1000" dirty="0">
                        <a:solidFill>
                          <a:srgbClr val="5F497A"/>
                        </a:solidFill>
                        <a:latin typeface="Times New Roman"/>
                        <a:ea typeface="Times New Roman"/>
                      </a:endParaRPr>
                    </a:p>
                  </a:txBody>
                  <a:tcPr marL="55558" marR="55558" marT="0" marB="0" anchor="ctr">
                    <a:lnL>
                      <a:noFill/>
                    </a:lnL>
                    <a:lnR>
                      <a:noFill/>
                    </a:lnR>
                    <a:lnT w="12700" cap="flat" cmpd="sng" algn="ctr">
                      <a:solidFill>
                        <a:srgbClr val="8064A2"/>
                      </a:solidFill>
                      <a:prstDash val="solid"/>
                      <a:round/>
                      <a:headEnd type="none" w="med" len="med"/>
                      <a:tailEnd type="none" w="med" len="med"/>
                    </a:lnT>
                    <a:lnB>
                      <a:noFill/>
                    </a:lnB>
                    <a:solidFill>
                      <a:srgbClr val="DFD8E8"/>
                    </a:solidFill>
                  </a:tcPr>
                </a:tc>
              </a:tr>
              <a:tr h="349240">
                <a:tc>
                  <a:txBody>
                    <a:bodyPr/>
                    <a:lstStyle/>
                    <a:p>
                      <a:pPr marL="270510" algn="l">
                        <a:spcBef>
                          <a:spcPts val="300"/>
                        </a:spcBef>
                        <a:spcAft>
                          <a:spcPts val="300"/>
                        </a:spcAft>
                      </a:pPr>
                      <a:r>
                        <a:rPr lang="fr-FR" sz="1300" b="1" dirty="0" smtClean="0">
                          <a:solidFill>
                            <a:srgbClr val="595959"/>
                          </a:solidFill>
                          <a:latin typeface="Arial"/>
                          <a:ea typeface="Times New Roman"/>
                        </a:rPr>
                        <a:t>Sécurisation/Renouvellement des ouvrages </a:t>
                      </a:r>
                      <a:endParaRPr lang="fr-FR" sz="1000" b="1" dirty="0">
                        <a:solidFill>
                          <a:srgbClr val="5F497A"/>
                        </a:solidFill>
                        <a:latin typeface="Times New Roman"/>
                        <a:ea typeface="Times New Roman"/>
                      </a:endParaRPr>
                    </a:p>
                  </a:txBody>
                  <a:tcPr marL="55558" marR="55558" marT="0" marB="0" anchor="ctr">
                    <a:lnL>
                      <a:noFill/>
                    </a:lnL>
                    <a:lnR>
                      <a:noFill/>
                    </a:lnR>
                    <a:lnT>
                      <a:noFill/>
                    </a:lnT>
                    <a:lnB w="12700" cap="flat" cmpd="sng" algn="ctr">
                      <a:noFill/>
                      <a:prstDash val="solid"/>
                      <a:round/>
                      <a:headEnd type="none" w="med" len="med"/>
                      <a:tailEnd type="none" w="med" len="med"/>
                    </a:lnB>
                    <a:solidFill>
                      <a:schemeClr val="accent3">
                        <a:lumMod val="60000"/>
                        <a:lumOff val="40000"/>
                      </a:schemeClr>
                    </a:solidFill>
                  </a:tcPr>
                </a:tc>
                <a:tc>
                  <a:txBody>
                    <a:bodyPr/>
                    <a:lstStyle/>
                    <a:p>
                      <a:pPr marL="0" algn="ctr" defTabSz="914400" rtl="0" eaLnBrk="1" latinLnBrk="0" hangingPunct="1">
                        <a:spcBef>
                          <a:spcPts val="300"/>
                        </a:spcBef>
                        <a:spcAft>
                          <a:spcPts val="300"/>
                        </a:spcAft>
                      </a:pPr>
                      <a:r>
                        <a:rPr lang="fr-FR" sz="1300" b="1" kern="1200" dirty="0" smtClean="0">
                          <a:solidFill>
                            <a:srgbClr val="595959"/>
                          </a:solidFill>
                          <a:latin typeface="Arial"/>
                          <a:ea typeface="Times New Roman"/>
                          <a:cs typeface="+mn-cs"/>
                        </a:rPr>
                        <a:t>127 885</a:t>
                      </a:r>
                      <a:endParaRPr lang="fr-FR" sz="1300" b="1" kern="1200" dirty="0">
                        <a:solidFill>
                          <a:srgbClr val="595959"/>
                        </a:solidFill>
                        <a:latin typeface="Arial"/>
                        <a:ea typeface="Times New Roman"/>
                        <a:cs typeface="+mn-cs"/>
                      </a:endParaRPr>
                    </a:p>
                  </a:txBody>
                  <a:tcPr marL="55558" marR="55558" marT="0" marB="0" anchor="ctr">
                    <a:lnL>
                      <a:noFill/>
                    </a:lnL>
                    <a:lnR>
                      <a:noFill/>
                    </a:lnR>
                    <a:lnT>
                      <a:noFill/>
                    </a:lnT>
                    <a:lnB w="12700" cap="flat" cmpd="sng" algn="ctr">
                      <a:noFill/>
                      <a:prstDash val="solid"/>
                      <a:round/>
                      <a:headEnd type="none" w="med" len="med"/>
                      <a:tailEnd type="none" w="med" len="med"/>
                    </a:lnB>
                    <a:solidFill>
                      <a:schemeClr val="accent3">
                        <a:lumMod val="60000"/>
                        <a:lumOff val="40000"/>
                      </a:schemeClr>
                    </a:solidFill>
                  </a:tcPr>
                </a:tc>
                <a:tc>
                  <a:txBody>
                    <a:bodyPr/>
                    <a:lstStyle/>
                    <a:p>
                      <a:pPr algn="ctr">
                        <a:spcBef>
                          <a:spcPts val="300"/>
                        </a:spcBef>
                        <a:spcAft>
                          <a:spcPts val="300"/>
                        </a:spcAft>
                      </a:pPr>
                      <a:r>
                        <a:rPr lang="fr-FR" sz="1100" dirty="0" smtClean="0">
                          <a:solidFill>
                            <a:srgbClr val="595959"/>
                          </a:solidFill>
                          <a:latin typeface="Arial"/>
                          <a:ea typeface="Times New Roman"/>
                        </a:rPr>
                        <a:t>387 400</a:t>
                      </a:r>
                      <a:endParaRPr lang="fr-FR" sz="1000" dirty="0">
                        <a:solidFill>
                          <a:srgbClr val="5F497A"/>
                        </a:solidFill>
                        <a:latin typeface="Times New Roman"/>
                        <a:ea typeface="Times New Roman"/>
                      </a:endParaRPr>
                    </a:p>
                  </a:txBody>
                  <a:tcPr marL="55558" marR="55558" marT="0" marB="0" anchor="ctr">
                    <a:lnL>
                      <a:noFill/>
                    </a:lnL>
                    <a:lnR>
                      <a:noFill/>
                    </a:lnR>
                    <a:lnT>
                      <a:noFill/>
                    </a:lnT>
                    <a:lnB w="12700" cap="flat" cmpd="sng" algn="ctr">
                      <a:noFill/>
                      <a:prstDash val="solid"/>
                      <a:round/>
                      <a:headEnd type="none" w="med" len="med"/>
                      <a:tailEnd type="none" w="med" len="med"/>
                    </a:lnB>
                    <a:solidFill>
                      <a:schemeClr val="accent3">
                        <a:lumMod val="60000"/>
                        <a:lumOff val="40000"/>
                      </a:schemeClr>
                    </a:solidFill>
                  </a:tcPr>
                </a:tc>
              </a:tr>
            </a:tbl>
          </a:graphicData>
        </a:graphic>
      </p:graphicFrame>
      <p:graphicFrame>
        <p:nvGraphicFramePr>
          <p:cNvPr id="23" name="Graphique 22"/>
          <p:cNvGraphicFramePr>
            <a:graphicFrameLocks/>
          </p:cNvGraphicFramePr>
          <p:nvPr>
            <p:extLst>
              <p:ext uri="{D42A27DB-BD31-4B8C-83A1-F6EECF244321}">
                <p14:modId xmlns:p14="http://schemas.microsoft.com/office/powerpoint/2010/main" val="2997624279"/>
              </p:ext>
            </p:extLst>
          </p:nvPr>
        </p:nvGraphicFramePr>
        <p:xfrm>
          <a:off x="1003300" y="3131840"/>
          <a:ext cx="7048902" cy="3698264"/>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6391053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10198100" y="-19050"/>
            <a:ext cx="495300" cy="7577138"/>
          </a:xfrm>
          <a:prstGeom prst="rect">
            <a:avLst/>
          </a:prstGeom>
          <a:solidFill>
            <a:srgbClr val="990099"/>
          </a:solidFill>
          <a:ln w="9525">
            <a:noFill/>
            <a:miter lim="800000"/>
            <a:headEnd/>
            <a:tailEnd/>
          </a:ln>
        </p:spPr>
        <p:txBody>
          <a:bodyPr vert="vert270" wrap="square" lIns="18000" tIns="10800" rIns="1800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endParaRPr kumimoji="0" lang="fr-FR" sz="1400" b="0" i="0" u="none" strike="noStrike" cap="none" normalizeH="0" baseline="0" dirty="0" smtClean="0">
              <a:ln>
                <a:noFill/>
              </a:ln>
              <a:solidFill>
                <a:srgbClr val="FFFFFF"/>
              </a:solidFill>
              <a:effectLst/>
              <a:latin typeface="Frutiger Bold"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400" b="0" i="0" u="none" strike="noStrike" cap="none" normalizeH="0" baseline="0" dirty="0" smtClean="0">
                <a:ln>
                  <a:noFill/>
                </a:ln>
                <a:solidFill>
                  <a:srgbClr val="FFFFFF"/>
                </a:solidFill>
                <a:effectLst/>
                <a:latin typeface="Frutiger Bold" pitchFamily="34" charset="0"/>
                <a:cs typeface="Arial" pitchFamily="34" charset="0"/>
              </a:rPr>
              <a:t>Votre concession en 2014</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object 10"/>
          <p:cNvSpPr txBox="1"/>
          <p:nvPr/>
        </p:nvSpPr>
        <p:spPr>
          <a:xfrm>
            <a:off x="3898900" y="654050"/>
            <a:ext cx="3124199" cy="457200"/>
          </a:xfrm>
          <a:prstGeom prst="rect">
            <a:avLst/>
          </a:prstGeom>
        </p:spPr>
        <p:txBody>
          <a:bodyPr wrap="square" lIns="0" tIns="0" rIns="0" bIns="0" rtlCol="0">
            <a:noAutofit/>
          </a:bodyPr>
          <a:lstStyle/>
          <a:p>
            <a:pPr marL="12700" algn="ctr">
              <a:lnSpc>
                <a:spcPts val="2310"/>
              </a:lnSpc>
              <a:spcBef>
                <a:spcPts val="115"/>
              </a:spcBef>
            </a:pPr>
            <a:r>
              <a:rPr sz="2800" b="1" spc="4" dirty="0" smtClean="0">
                <a:solidFill>
                  <a:srgbClr val="FFFFFF"/>
                </a:solidFill>
                <a:latin typeface="Frutiger Roman" pitchFamily="34" charset="0"/>
                <a:cs typeface="Times New Roman"/>
              </a:rPr>
              <a:t>S</a:t>
            </a:r>
            <a:r>
              <a:rPr sz="2800" b="1" spc="0" dirty="0" smtClean="0">
                <a:solidFill>
                  <a:srgbClr val="FFFFFF"/>
                </a:solidFill>
                <a:latin typeface="Frutiger Roman" pitchFamily="34" charset="0"/>
                <a:cs typeface="Times New Roman"/>
              </a:rPr>
              <a:t>o</a:t>
            </a:r>
            <a:r>
              <a:rPr sz="2800" b="1" spc="4" dirty="0" smtClean="0">
                <a:solidFill>
                  <a:srgbClr val="FFFFFF"/>
                </a:solidFill>
                <a:latin typeface="Frutiger Roman" pitchFamily="34" charset="0"/>
                <a:cs typeface="Times New Roman"/>
              </a:rPr>
              <a:t>m</a:t>
            </a:r>
            <a:r>
              <a:rPr sz="2800" b="1" spc="14" dirty="0" smtClean="0">
                <a:solidFill>
                  <a:srgbClr val="FFFFFF"/>
                </a:solidFill>
                <a:latin typeface="Frutiger Roman" pitchFamily="34" charset="0"/>
                <a:cs typeface="Times New Roman"/>
              </a:rPr>
              <a:t>m</a:t>
            </a:r>
            <a:r>
              <a:rPr sz="2800" b="1" spc="4" dirty="0" smtClean="0">
                <a:solidFill>
                  <a:srgbClr val="FFFFFF"/>
                </a:solidFill>
                <a:latin typeface="Frutiger Roman" pitchFamily="34" charset="0"/>
                <a:cs typeface="Times New Roman"/>
              </a:rPr>
              <a:t>ai</a:t>
            </a:r>
            <a:r>
              <a:rPr sz="2800" b="1" spc="0" dirty="0" smtClean="0">
                <a:solidFill>
                  <a:srgbClr val="FFFFFF"/>
                </a:solidFill>
                <a:latin typeface="Frutiger Roman" pitchFamily="34" charset="0"/>
                <a:cs typeface="Times New Roman"/>
              </a:rPr>
              <a:t>re</a:t>
            </a:r>
            <a:endParaRPr sz="2800" b="1" dirty="0">
              <a:latin typeface="Frutiger Roman" pitchFamily="34" charset="0"/>
              <a:cs typeface="Times New Roman"/>
            </a:endParaRPr>
          </a:p>
        </p:txBody>
      </p:sp>
      <p:sp>
        <p:nvSpPr>
          <p:cNvPr id="2" name="object 2"/>
          <p:cNvSpPr txBox="1"/>
          <p:nvPr/>
        </p:nvSpPr>
        <p:spPr>
          <a:xfrm>
            <a:off x="3638689" y="7208821"/>
            <a:ext cx="3437201" cy="177799"/>
          </a:xfrm>
          <a:prstGeom prst="rect">
            <a:avLst/>
          </a:prstGeom>
        </p:spPr>
        <p:txBody>
          <a:bodyPr wrap="square" lIns="0" tIns="0" rIns="0" bIns="0" rtlCol="0">
            <a:noAutofit/>
          </a:bodyPr>
          <a:lstStyle/>
          <a:p>
            <a:pPr marL="12700" algn="ctr">
              <a:lnSpc>
                <a:spcPts val="1300"/>
              </a:lnSpc>
              <a:spcBef>
                <a:spcPts val="65"/>
              </a:spcBef>
            </a:pPr>
            <a:r>
              <a:rPr lang="fr-FR" sz="1200" spc="0" dirty="0" smtClean="0">
                <a:latin typeface="Frutiger Roman" pitchFamily="34" charset="0"/>
                <a:cs typeface="Times New Roman"/>
              </a:rPr>
              <a:t>Présentation CRAC</a:t>
            </a:r>
            <a:r>
              <a:rPr sz="1200" spc="84" dirty="0" smtClean="0">
                <a:latin typeface="Frutiger Roman" pitchFamily="34" charset="0"/>
                <a:cs typeface="Times New Roman"/>
              </a:rPr>
              <a:t> </a:t>
            </a:r>
            <a:r>
              <a:rPr sz="1200" spc="-4" dirty="0" smtClean="0">
                <a:latin typeface="Frutiger Roman" pitchFamily="34" charset="0"/>
                <a:cs typeface="Times New Roman"/>
              </a:rPr>
              <a:t>2</a:t>
            </a:r>
            <a:r>
              <a:rPr sz="1200" spc="4" dirty="0" smtClean="0">
                <a:latin typeface="Frutiger Roman" pitchFamily="34" charset="0"/>
                <a:cs typeface="Times New Roman"/>
              </a:rPr>
              <a:t>01</a:t>
            </a:r>
            <a:r>
              <a:rPr lang="fr-FR" sz="1200" spc="4" dirty="0" smtClean="0">
                <a:latin typeface="Frutiger Roman" pitchFamily="34" charset="0"/>
                <a:cs typeface="Times New Roman"/>
              </a:rPr>
              <a:t>4</a:t>
            </a:r>
            <a:endParaRPr sz="1200" dirty="0">
              <a:latin typeface="Frutiger Roman" pitchFamily="34" charset="0"/>
              <a:cs typeface="Times New Roman"/>
            </a:endParaRPr>
          </a:p>
        </p:txBody>
      </p:sp>
      <p:pic>
        <p:nvPicPr>
          <p:cNvPr id="31" name="Image 30" descr="GrDF_logo2014_cmjn.png"/>
          <p:cNvPicPr/>
          <p:nvPr/>
        </p:nvPicPr>
        <p:blipFill>
          <a:blip r:embed="rId2" cstate="print"/>
          <a:stretch>
            <a:fillRect/>
          </a:stretch>
        </p:blipFill>
        <p:spPr>
          <a:xfrm>
            <a:off x="9116860" y="6254663"/>
            <a:ext cx="1513489" cy="1150883"/>
          </a:xfrm>
          <a:prstGeom prst="rect">
            <a:avLst/>
          </a:prstGeom>
        </p:spPr>
      </p:pic>
      <p:sp>
        <p:nvSpPr>
          <p:cNvPr id="3073" name="Rectangle 1"/>
          <p:cNvSpPr>
            <a:spLocks noChangeArrowheads="1"/>
          </p:cNvSpPr>
          <p:nvPr/>
        </p:nvSpPr>
        <p:spPr bwMode="auto">
          <a:xfrm>
            <a:off x="0" y="0"/>
            <a:ext cx="106934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43011" name="AutoShape 3"/>
          <p:cNvSpPr>
            <a:spLocks noChangeArrowheads="1"/>
          </p:cNvSpPr>
          <p:nvPr/>
        </p:nvSpPr>
        <p:spPr bwMode="auto">
          <a:xfrm>
            <a:off x="1577975" y="265113"/>
            <a:ext cx="7697788" cy="693737"/>
          </a:xfrm>
          <a:prstGeom prst="roundRect">
            <a:avLst>
              <a:gd name="adj" fmla="val 50000"/>
            </a:avLst>
          </a:prstGeom>
          <a:solidFill>
            <a:srgbClr val="FFFFFF"/>
          </a:solidFill>
          <a:ln w="19050">
            <a:solidFill>
              <a:srgbClr val="5F497A"/>
            </a:solidFill>
            <a:round/>
            <a:headEnd/>
            <a:tailEnd/>
          </a:ln>
        </p:spPr>
        <p:txBody>
          <a:bodyPr vert="horz" wrap="square" lIns="91440" tIns="45720" rIns="91440" bIns="45720" numCol="1" anchor="t" anchorCtr="0" compatLnSpc="1">
            <a:prstTxWarp prst="textNoShape">
              <a:avLst/>
            </a:prstTxWarp>
          </a:bodyPr>
          <a:lstStyle/>
          <a:p>
            <a:pPr algn="ctr"/>
            <a:endParaRPr lang="fr-FR" sz="2800" dirty="0"/>
          </a:p>
        </p:txBody>
      </p:sp>
      <p:cxnSp>
        <p:nvCxnSpPr>
          <p:cNvPr id="43013" name="AutoShape 5"/>
          <p:cNvCxnSpPr>
            <a:cxnSpLocks noChangeShapeType="1"/>
          </p:cNvCxnSpPr>
          <p:nvPr/>
        </p:nvCxnSpPr>
        <p:spPr bwMode="auto">
          <a:xfrm flipH="1" flipV="1">
            <a:off x="9269260" y="651353"/>
            <a:ext cx="1030440" cy="2697"/>
          </a:xfrm>
          <a:prstGeom prst="straightConnector1">
            <a:avLst/>
          </a:prstGeom>
          <a:noFill/>
          <a:ln w="19050">
            <a:solidFill>
              <a:srgbClr val="5F497A"/>
            </a:solidFill>
            <a:round/>
            <a:headEnd/>
            <a:tailEnd/>
          </a:ln>
        </p:spPr>
      </p:cxnSp>
      <p:cxnSp>
        <p:nvCxnSpPr>
          <p:cNvPr id="43014" name="AutoShape 6"/>
          <p:cNvCxnSpPr>
            <a:cxnSpLocks noChangeShapeType="1"/>
          </p:cNvCxnSpPr>
          <p:nvPr/>
        </p:nvCxnSpPr>
        <p:spPr bwMode="auto">
          <a:xfrm flipH="1">
            <a:off x="1" y="7054850"/>
            <a:ext cx="9309099" cy="0"/>
          </a:xfrm>
          <a:prstGeom prst="straightConnector1">
            <a:avLst/>
          </a:prstGeom>
          <a:noFill/>
          <a:ln w="19050">
            <a:solidFill>
              <a:srgbClr val="5F497A"/>
            </a:solidFill>
            <a:round/>
            <a:headEnd/>
            <a:tailEnd/>
          </a:ln>
        </p:spPr>
      </p:cxnSp>
      <p:sp>
        <p:nvSpPr>
          <p:cNvPr id="45057" name="Text Box 1"/>
          <p:cNvSpPr txBox="1">
            <a:spLocks noChangeArrowheads="1"/>
          </p:cNvSpPr>
          <p:nvPr/>
        </p:nvSpPr>
        <p:spPr bwMode="auto">
          <a:xfrm>
            <a:off x="1689100" y="334963"/>
            <a:ext cx="7512050" cy="4873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2600" b="1" i="0" u="none" strike="noStrike" cap="none" normalizeH="0" baseline="0" smtClean="0">
                <a:ln>
                  <a:noFill/>
                </a:ln>
                <a:solidFill>
                  <a:srgbClr val="5F497A"/>
                </a:solidFill>
                <a:effectLst/>
                <a:latin typeface="Frutiger Roman" pitchFamily="34" charset="0"/>
                <a:cs typeface="Arial" pitchFamily="34" charset="0"/>
              </a:rPr>
              <a:t>Sécurité des ouvrages</a:t>
            </a: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11" name="Tableau 10"/>
          <p:cNvGraphicFramePr>
            <a:graphicFrameLocks noGrp="1"/>
          </p:cNvGraphicFramePr>
          <p:nvPr>
            <p:extLst>
              <p:ext uri="{D42A27DB-BD31-4B8C-83A1-F6EECF244321}">
                <p14:modId xmlns:p14="http://schemas.microsoft.com/office/powerpoint/2010/main" val="2481901147"/>
              </p:ext>
            </p:extLst>
          </p:nvPr>
        </p:nvGraphicFramePr>
        <p:xfrm>
          <a:off x="850900" y="1873250"/>
          <a:ext cx="8534401" cy="1795616"/>
        </p:xfrm>
        <a:graphic>
          <a:graphicData uri="http://schemas.openxmlformats.org/drawingml/2006/table">
            <a:tbl>
              <a:tblPr/>
              <a:tblGrid>
                <a:gridCol w="4518103"/>
                <a:gridCol w="2096504"/>
                <a:gridCol w="1919794"/>
              </a:tblGrid>
              <a:tr h="444465">
                <a:tc>
                  <a:txBody>
                    <a:bodyPr/>
                    <a:lstStyle/>
                    <a:p>
                      <a:pPr algn="l">
                        <a:spcAft>
                          <a:spcPts val="0"/>
                        </a:spcAft>
                      </a:pPr>
                      <a:r>
                        <a:rPr lang="fr-FR" sz="1800" b="1" dirty="0">
                          <a:solidFill>
                            <a:srgbClr val="5F497A"/>
                          </a:solidFill>
                          <a:latin typeface="Frutiger Roman"/>
                          <a:ea typeface="Times New Roman"/>
                          <a:cs typeface="Arial"/>
                        </a:rPr>
                        <a:t>Nombre d’appels reçus sur la </a:t>
                      </a:r>
                      <a:r>
                        <a:rPr lang="fr-FR" sz="1800" b="1" dirty="0" smtClean="0">
                          <a:solidFill>
                            <a:srgbClr val="5F497A"/>
                          </a:solidFill>
                          <a:latin typeface="Frutiger Roman"/>
                          <a:ea typeface="Times New Roman"/>
                          <a:cs typeface="Arial"/>
                        </a:rPr>
                        <a:t>Concession</a:t>
                      </a:r>
                      <a:endParaRPr lang="fr-FR" sz="1100" dirty="0">
                        <a:solidFill>
                          <a:srgbClr val="5F497A"/>
                        </a:solidFill>
                        <a:latin typeface="Times New Roman"/>
                        <a:ea typeface="Times New Roman"/>
                      </a:endParaRPr>
                    </a:p>
                  </a:txBody>
                  <a:tcPr marL="55558" marR="55558" marT="0" marB="0" anchor="ctr">
                    <a:lnL>
                      <a:noFill/>
                    </a:lnL>
                    <a:lnR>
                      <a:noFill/>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tcPr>
                </a:tc>
                <a:tc>
                  <a:txBody>
                    <a:bodyPr/>
                    <a:lstStyle/>
                    <a:p>
                      <a:pPr algn="ctr">
                        <a:spcAft>
                          <a:spcPts val="0"/>
                        </a:spcAft>
                      </a:pPr>
                      <a:r>
                        <a:rPr lang="fr-FR" sz="1800" b="1">
                          <a:solidFill>
                            <a:srgbClr val="5F497A"/>
                          </a:solidFill>
                          <a:latin typeface="Frutiger Roman"/>
                          <a:ea typeface="Times New Roman"/>
                          <a:cs typeface="Arial"/>
                        </a:rPr>
                        <a:t>2014</a:t>
                      </a:r>
                      <a:endParaRPr lang="fr-FR" sz="1100">
                        <a:solidFill>
                          <a:srgbClr val="5F497A"/>
                        </a:solidFill>
                        <a:latin typeface="Times New Roman"/>
                        <a:ea typeface="Times New Roman"/>
                      </a:endParaRPr>
                    </a:p>
                  </a:txBody>
                  <a:tcPr marL="55558" marR="55558" marT="0" marB="0" anchor="ctr">
                    <a:lnL>
                      <a:noFill/>
                    </a:lnL>
                    <a:lnR>
                      <a:noFill/>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tcPr>
                </a:tc>
                <a:tc>
                  <a:txBody>
                    <a:bodyPr/>
                    <a:lstStyle/>
                    <a:p>
                      <a:pPr algn="ctr">
                        <a:spcAft>
                          <a:spcPts val="0"/>
                        </a:spcAft>
                      </a:pPr>
                      <a:r>
                        <a:rPr lang="fr-FR" sz="1400" b="1">
                          <a:solidFill>
                            <a:srgbClr val="808080"/>
                          </a:solidFill>
                          <a:latin typeface="Frutiger Roman"/>
                          <a:ea typeface="Times New Roman"/>
                          <a:cs typeface="Arial"/>
                        </a:rPr>
                        <a:t>2013</a:t>
                      </a:r>
                      <a:endParaRPr lang="fr-FR" sz="1100">
                        <a:solidFill>
                          <a:srgbClr val="5F497A"/>
                        </a:solidFill>
                        <a:latin typeface="Times New Roman"/>
                        <a:ea typeface="Times New Roman"/>
                      </a:endParaRPr>
                    </a:p>
                  </a:txBody>
                  <a:tcPr marL="55558" marR="55558" marT="0" marB="0" anchor="ctr">
                    <a:lnL>
                      <a:noFill/>
                    </a:lnL>
                    <a:lnR>
                      <a:noFill/>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tcPr>
                </a:tc>
              </a:tr>
              <a:tr h="713511">
                <a:tc>
                  <a:txBody>
                    <a:bodyPr/>
                    <a:lstStyle/>
                    <a:p>
                      <a:pPr algn="l">
                        <a:spcAft>
                          <a:spcPts val="0"/>
                        </a:spcAft>
                      </a:pPr>
                      <a:r>
                        <a:rPr lang="fr-FR" sz="1600" b="1" dirty="0">
                          <a:solidFill>
                            <a:srgbClr val="595959"/>
                          </a:solidFill>
                          <a:latin typeface="Frutiger Roman"/>
                          <a:ea typeface="Times New Roman"/>
                          <a:cs typeface="Arial"/>
                        </a:rPr>
                        <a:t>Pour intervention de sécurité gaz </a:t>
                      </a:r>
                      <a:endParaRPr lang="fr-FR" sz="1100" dirty="0">
                        <a:solidFill>
                          <a:srgbClr val="5F497A"/>
                        </a:solidFill>
                        <a:latin typeface="Times New Roman"/>
                        <a:ea typeface="Times New Roman"/>
                      </a:endParaRPr>
                    </a:p>
                    <a:p>
                      <a:pPr algn="l">
                        <a:spcAft>
                          <a:spcPts val="0"/>
                        </a:spcAft>
                      </a:pPr>
                      <a:r>
                        <a:rPr lang="fr-FR" sz="1600" b="1" dirty="0">
                          <a:solidFill>
                            <a:srgbClr val="595959"/>
                          </a:solidFill>
                          <a:latin typeface="Frutiger Roman"/>
                          <a:ea typeface="Times New Roman"/>
                          <a:cs typeface="Arial"/>
                        </a:rPr>
                        <a:t>(fuites ou odeurs de gaz, les incendies ou explosions et autres motifs de sécurité)</a:t>
                      </a:r>
                      <a:endParaRPr lang="fr-FR" sz="1100" dirty="0">
                        <a:solidFill>
                          <a:srgbClr val="5F497A"/>
                        </a:solidFill>
                        <a:latin typeface="Times New Roman"/>
                        <a:ea typeface="Times New Roman"/>
                      </a:endParaRPr>
                    </a:p>
                  </a:txBody>
                  <a:tcPr marL="55558" marR="55558" marT="0" marB="0" anchor="ctr">
                    <a:lnL>
                      <a:noFill/>
                    </a:lnL>
                    <a:lnR>
                      <a:noFill/>
                    </a:lnR>
                    <a:lnT w="12700" cap="flat" cmpd="sng" algn="ctr">
                      <a:solidFill>
                        <a:srgbClr val="8064A2"/>
                      </a:solidFill>
                      <a:prstDash val="solid"/>
                      <a:round/>
                      <a:headEnd type="none" w="med" len="med"/>
                      <a:tailEnd type="none" w="med" len="med"/>
                    </a:lnT>
                    <a:lnB>
                      <a:noFill/>
                    </a:lnB>
                    <a:solidFill>
                      <a:srgbClr val="DFD8E8"/>
                    </a:solidFill>
                  </a:tcPr>
                </a:tc>
                <a:tc>
                  <a:txBody>
                    <a:bodyPr/>
                    <a:lstStyle/>
                    <a:p>
                      <a:pPr algn="ctr">
                        <a:spcAft>
                          <a:spcPts val="0"/>
                        </a:spcAft>
                      </a:pPr>
                      <a:r>
                        <a:rPr lang="fr-FR" sz="1600" dirty="0" smtClean="0">
                          <a:solidFill>
                            <a:srgbClr val="595959"/>
                          </a:solidFill>
                          <a:latin typeface="Frutiger Roman"/>
                          <a:ea typeface="Times New Roman"/>
                          <a:cs typeface="Arial"/>
                        </a:rPr>
                        <a:t>360</a:t>
                      </a:r>
                      <a:endParaRPr lang="fr-FR" sz="1100" dirty="0">
                        <a:solidFill>
                          <a:srgbClr val="5F497A"/>
                        </a:solidFill>
                        <a:latin typeface="Times New Roman"/>
                        <a:ea typeface="Times New Roman"/>
                      </a:endParaRPr>
                    </a:p>
                  </a:txBody>
                  <a:tcPr marL="55558" marR="55558" marT="0" marB="0" anchor="ctr">
                    <a:lnL>
                      <a:noFill/>
                    </a:lnL>
                    <a:lnR>
                      <a:noFill/>
                    </a:lnR>
                    <a:lnT w="12700" cap="flat" cmpd="sng" algn="ctr">
                      <a:solidFill>
                        <a:srgbClr val="8064A2"/>
                      </a:solidFill>
                      <a:prstDash val="solid"/>
                      <a:round/>
                      <a:headEnd type="none" w="med" len="med"/>
                      <a:tailEnd type="none" w="med" len="med"/>
                    </a:lnT>
                    <a:lnB>
                      <a:noFill/>
                    </a:lnB>
                    <a:solidFill>
                      <a:srgbClr val="DFD8E8"/>
                    </a:solidFill>
                  </a:tcPr>
                </a:tc>
                <a:tc>
                  <a:txBody>
                    <a:bodyPr/>
                    <a:lstStyle/>
                    <a:p>
                      <a:pPr algn="ctr">
                        <a:spcAft>
                          <a:spcPts val="0"/>
                        </a:spcAft>
                      </a:pPr>
                      <a:r>
                        <a:rPr lang="fr-FR" sz="1100" dirty="0" smtClean="0">
                          <a:solidFill>
                            <a:srgbClr val="595959"/>
                          </a:solidFill>
                          <a:latin typeface="Frutiger Roman"/>
                          <a:ea typeface="Times New Roman"/>
                          <a:cs typeface="Arial"/>
                        </a:rPr>
                        <a:t>399</a:t>
                      </a:r>
                      <a:endParaRPr lang="fr-FR" sz="1100" dirty="0">
                        <a:solidFill>
                          <a:srgbClr val="5F497A"/>
                        </a:solidFill>
                        <a:latin typeface="Times New Roman"/>
                        <a:ea typeface="Times New Roman"/>
                      </a:endParaRPr>
                    </a:p>
                  </a:txBody>
                  <a:tcPr marL="55558" marR="55558" marT="0" marB="0" anchor="ctr">
                    <a:lnL>
                      <a:noFill/>
                    </a:lnL>
                    <a:lnR>
                      <a:noFill/>
                    </a:lnR>
                    <a:lnT w="12700" cap="flat" cmpd="sng" algn="ctr">
                      <a:solidFill>
                        <a:srgbClr val="8064A2"/>
                      </a:solidFill>
                      <a:prstDash val="solid"/>
                      <a:round/>
                      <a:headEnd type="none" w="med" len="med"/>
                      <a:tailEnd type="none" w="med" len="med"/>
                    </a:lnT>
                    <a:lnB>
                      <a:noFill/>
                    </a:lnB>
                    <a:solidFill>
                      <a:srgbClr val="DFD8E8"/>
                    </a:solidFill>
                  </a:tcPr>
                </a:tc>
              </a:tr>
              <a:tr h="515456">
                <a:tc>
                  <a:txBody>
                    <a:bodyPr/>
                    <a:lstStyle/>
                    <a:p>
                      <a:pPr algn="l">
                        <a:spcAft>
                          <a:spcPts val="0"/>
                        </a:spcAft>
                      </a:pPr>
                      <a:r>
                        <a:rPr lang="fr-FR" sz="1600" b="1" dirty="0">
                          <a:solidFill>
                            <a:srgbClr val="595959"/>
                          </a:solidFill>
                          <a:latin typeface="Frutiger Roman"/>
                          <a:ea typeface="Times New Roman"/>
                          <a:cs typeface="Arial"/>
                        </a:rPr>
                        <a:t>Pour dépannage gaz </a:t>
                      </a:r>
                      <a:endParaRPr lang="fr-FR" sz="1100" dirty="0">
                        <a:solidFill>
                          <a:srgbClr val="5F497A"/>
                        </a:solidFill>
                        <a:latin typeface="Times New Roman"/>
                        <a:ea typeface="Times New Roman"/>
                      </a:endParaRPr>
                    </a:p>
                    <a:p>
                      <a:pPr algn="l">
                        <a:spcAft>
                          <a:spcPts val="0"/>
                        </a:spcAft>
                      </a:pPr>
                      <a:r>
                        <a:rPr lang="fr-FR" sz="1600" b="1" dirty="0">
                          <a:solidFill>
                            <a:srgbClr val="595959"/>
                          </a:solidFill>
                          <a:latin typeface="Frutiger Roman"/>
                          <a:ea typeface="Times New Roman"/>
                          <a:cs typeface="Arial"/>
                        </a:rPr>
                        <a:t>(manques de gaz et autres dépannages)</a:t>
                      </a:r>
                      <a:endParaRPr lang="fr-FR" sz="1100" dirty="0">
                        <a:solidFill>
                          <a:srgbClr val="5F497A"/>
                        </a:solidFill>
                        <a:latin typeface="Times New Roman"/>
                        <a:ea typeface="Times New Roman"/>
                      </a:endParaRPr>
                    </a:p>
                  </a:txBody>
                  <a:tcPr marL="55558" marR="55558" marT="0" marB="0" anchor="ctr">
                    <a:lnL>
                      <a:noFill/>
                    </a:lnL>
                    <a:lnR>
                      <a:noFill/>
                    </a:lnR>
                    <a:lnT>
                      <a:noFill/>
                    </a:lnT>
                    <a:lnB w="12700" cap="flat" cmpd="sng" algn="ctr">
                      <a:solidFill>
                        <a:srgbClr val="8064A2"/>
                      </a:solidFill>
                      <a:prstDash val="solid"/>
                      <a:round/>
                      <a:headEnd type="none" w="med" len="med"/>
                      <a:tailEnd type="none" w="med" len="med"/>
                    </a:lnB>
                  </a:tcPr>
                </a:tc>
                <a:tc>
                  <a:txBody>
                    <a:bodyPr/>
                    <a:lstStyle/>
                    <a:p>
                      <a:pPr algn="ctr">
                        <a:spcAft>
                          <a:spcPts val="0"/>
                        </a:spcAft>
                      </a:pPr>
                      <a:r>
                        <a:rPr lang="fr-FR" sz="1600" dirty="0" smtClean="0">
                          <a:solidFill>
                            <a:srgbClr val="595959"/>
                          </a:solidFill>
                          <a:latin typeface="Frutiger Roman"/>
                          <a:ea typeface="Times New Roman"/>
                          <a:cs typeface="Arial"/>
                        </a:rPr>
                        <a:t>403</a:t>
                      </a:r>
                      <a:endParaRPr lang="fr-FR" sz="1100" dirty="0">
                        <a:solidFill>
                          <a:srgbClr val="5F497A"/>
                        </a:solidFill>
                        <a:latin typeface="Times New Roman"/>
                        <a:ea typeface="Times New Roman"/>
                      </a:endParaRPr>
                    </a:p>
                  </a:txBody>
                  <a:tcPr marL="55558" marR="55558" marT="0" marB="0" anchor="ctr">
                    <a:lnL>
                      <a:noFill/>
                    </a:lnL>
                    <a:lnR>
                      <a:noFill/>
                    </a:lnR>
                    <a:lnT>
                      <a:noFill/>
                    </a:lnT>
                    <a:lnB w="12700" cap="flat" cmpd="sng" algn="ctr">
                      <a:solidFill>
                        <a:srgbClr val="8064A2"/>
                      </a:solidFill>
                      <a:prstDash val="solid"/>
                      <a:round/>
                      <a:headEnd type="none" w="med" len="med"/>
                      <a:tailEnd type="none" w="med" len="med"/>
                    </a:lnB>
                  </a:tcPr>
                </a:tc>
                <a:tc>
                  <a:txBody>
                    <a:bodyPr/>
                    <a:lstStyle/>
                    <a:p>
                      <a:pPr algn="ctr">
                        <a:spcAft>
                          <a:spcPts val="0"/>
                        </a:spcAft>
                      </a:pPr>
                      <a:r>
                        <a:rPr lang="fr-FR" sz="1100" dirty="0" smtClean="0">
                          <a:solidFill>
                            <a:srgbClr val="595959"/>
                          </a:solidFill>
                          <a:latin typeface="Frutiger Roman"/>
                          <a:ea typeface="Times New Roman"/>
                          <a:cs typeface="Arial"/>
                        </a:rPr>
                        <a:t>433</a:t>
                      </a:r>
                      <a:endParaRPr lang="fr-FR" sz="1100" dirty="0">
                        <a:solidFill>
                          <a:srgbClr val="5F497A"/>
                        </a:solidFill>
                        <a:latin typeface="Times New Roman"/>
                        <a:ea typeface="Times New Roman"/>
                      </a:endParaRPr>
                    </a:p>
                  </a:txBody>
                  <a:tcPr marL="55558" marR="55558" marT="0" marB="0" anchor="ctr">
                    <a:lnL>
                      <a:noFill/>
                    </a:lnL>
                    <a:lnR>
                      <a:noFill/>
                    </a:lnR>
                    <a:lnT>
                      <a:noFill/>
                    </a:lnT>
                    <a:lnB w="12700" cap="flat" cmpd="sng" algn="ctr">
                      <a:solidFill>
                        <a:srgbClr val="8064A2"/>
                      </a:solidFill>
                      <a:prstDash val="solid"/>
                      <a:round/>
                      <a:headEnd type="none" w="med" len="med"/>
                      <a:tailEnd type="none" w="med" len="med"/>
                    </a:lnB>
                  </a:tcPr>
                </a:tc>
              </a:tr>
            </a:tbl>
          </a:graphicData>
        </a:graphic>
      </p:graphicFrame>
      <p:graphicFrame>
        <p:nvGraphicFramePr>
          <p:cNvPr id="13" name="Tableau 12"/>
          <p:cNvGraphicFramePr>
            <a:graphicFrameLocks noGrp="1"/>
          </p:cNvGraphicFramePr>
          <p:nvPr>
            <p:extLst>
              <p:ext uri="{D42A27DB-BD31-4B8C-83A1-F6EECF244321}">
                <p14:modId xmlns:p14="http://schemas.microsoft.com/office/powerpoint/2010/main" val="1908650230"/>
              </p:ext>
            </p:extLst>
          </p:nvPr>
        </p:nvGraphicFramePr>
        <p:xfrm>
          <a:off x="927100" y="4311650"/>
          <a:ext cx="8458201" cy="685800"/>
        </p:xfrm>
        <a:graphic>
          <a:graphicData uri="http://schemas.openxmlformats.org/drawingml/2006/table">
            <a:tbl>
              <a:tblPr/>
              <a:tblGrid>
                <a:gridCol w="4477763"/>
                <a:gridCol w="2077785"/>
                <a:gridCol w="1902653"/>
              </a:tblGrid>
              <a:tr h="363071">
                <a:tc>
                  <a:txBody>
                    <a:bodyPr/>
                    <a:lstStyle/>
                    <a:p>
                      <a:pPr>
                        <a:spcAft>
                          <a:spcPts val="0"/>
                        </a:spcAft>
                      </a:pPr>
                      <a:r>
                        <a:rPr lang="fr-FR" sz="1800" b="1" dirty="0">
                          <a:solidFill>
                            <a:srgbClr val="5F497A"/>
                          </a:solidFill>
                          <a:latin typeface="Frutiger Roman"/>
                          <a:ea typeface="Times New Roman"/>
                          <a:cs typeface="Arial"/>
                        </a:rPr>
                        <a:t>Incidents constatés</a:t>
                      </a:r>
                      <a:endParaRPr lang="fr-FR" sz="1100" dirty="0">
                        <a:solidFill>
                          <a:srgbClr val="5F497A"/>
                        </a:solidFill>
                        <a:latin typeface="Times New Roman"/>
                        <a:ea typeface="Times New Roman"/>
                      </a:endParaRPr>
                    </a:p>
                  </a:txBody>
                  <a:tcPr marL="55558" marR="55558" marT="0" marB="0" anchor="ctr">
                    <a:lnL>
                      <a:noFill/>
                    </a:lnL>
                    <a:lnR>
                      <a:noFill/>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tcPr>
                </a:tc>
                <a:tc>
                  <a:txBody>
                    <a:bodyPr/>
                    <a:lstStyle/>
                    <a:p>
                      <a:pPr algn="ctr">
                        <a:spcAft>
                          <a:spcPts val="0"/>
                        </a:spcAft>
                      </a:pPr>
                      <a:r>
                        <a:rPr lang="fr-FR" sz="1800" b="1" dirty="0">
                          <a:solidFill>
                            <a:srgbClr val="5F497A"/>
                          </a:solidFill>
                          <a:latin typeface="Frutiger Roman"/>
                          <a:ea typeface="Times New Roman"/>
                          <a:cs typeface="Arial"/>
                        </a:rPr>
                        <a:t>2014</a:t>
                      </a:r>
                      <a:endParaRPr lang="fr-FR" sz="1100" dirty="0">
                        <a:solidFill>
                          <a:srgbClr val="5F497A"/>
                        </a:solidFill>
                        <a:latin typeface="Times New Roman"/>
                        <a:ea typeface="Times New Roman"/>
                      </a:endParaRPr>
                    </a:p>
                  </a:txBody>
                  <a:tcPr marL="55558" marR="55558" marT="0" marB="0" anchor="ctr">
                    <a:lnL>
                      <a:noFill/>
                    </a:lnL>
                    <a:lnR>
                      <a:noFill/>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tcPr>
                </a:tc>
                <a:tc>
                  <a:txBody>
                    <a:bodyPr/>
                    <a:lstStyle/>
                    <a:p>
                      <a:pPr algn="ctr">
                        <a:spcAft>
                          <a:spcPts val="0"/>
                        </a:spcAft>
                      </a:pPr>
                      <a:r>
                        <a:rPr lang="fr-FR" sz="1400" b="1">
                          <a:solidFill>
                            <a:srgbClr val="808080"/>
                          </a:solidFill>
                          <a:latin typeface="Frutiger Roman"/>
                          <a:ea typeface="Times New Roman"/>
                          <a:cs typeface="Arial"/>
                        </a:rPr>
                        <a:t>2013</a:t>
                      </a:r>
                      <a:endParaRPr lang="fr-FR" sz="1100">
                        <a:solidFill>
                          <a:srgbClr val="5F497A"/>
                        </a:solidFill>
                        <a:latin typeface="Times New Roman"/>
                        <a:ea typeface="Times New Roman"/>
                      </a:endParaRPr>
                    </a:p>
                  </a:txBody>
                  <a:tcPr marL="55558" marR="55558" marT="0" marB="0" anchor="ctr">
                    <a:lnL>
                      <a:noFill/>
                    </a:lnL>
                    <a:lnR>
                      <a:noFill/>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tcPr>
                </a:tc>
              </a:tr>
              <a:tr h="322729">
                <a:tc>
                  <a:txBody>
                    <a:bodyPr/>
                    <a:lstStyle/>
                    <a:p>
                      <a:pPr>
                        <a:spcAft>
                          <a:spcPts val="0"/>
                        </a:spcAft>
                      </a:pPr>
                      <a:r>
                        <a:rPr lang="fr-FR" sz="1600" b="1">
                          <a:solidFill>
                            <a:srgbClr val="595959"/>
                          </a:solidFill>
                          <a:latin typeface="Frutiger Roman"/>
                          <a:ea typeface="Times New Roman"/>
                          <a:cs typeface="Arial"/>
                        </a:rPr>
                        <a:t>Nombre total d’incidents</a:t>
                      </a:r>
                      <a:endParaRPr lang="fr-FR" sz="1100">
                        <a:solidFill>
                          <a:srgbClr val="5F497A"/>
                        </a:solidFill>
                        <a:latin typeface="Times New Roman"/>
                        <a:ea typeface="Times New Roman"/>
                      </a:endParaRPr>
                    </a:p>
                  </a:txBody>
                  <a:tcPr marL="55558" marR="55558" marT="0" marB="0" anchor="ctr">
                    <a:lnL>
                      <a:noFill/>
                    </a:lnL>
                    <a:lnR>
                      <a:noFill/>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solidFill>
                      <a:srgbClr val="DFD8E8"/>
                    </a:solidFill>
                  </a:tcPr>
                </a:tc>
                <a:tc>
                  <a:txBody>
                    <a:bodyPr/>
                    <a:lstStyle/>
                    <a:p>
                      <a:pPr algn="ctr">
                        <a:spcAft>
                          <a:spcPts val="0"/>
                        </a:spcAft>
                      </a:pPr>
                      <a:r>
                        <a:rPr lang="fr-FR" sz="1600" dirty="0" smtClean="0">
                          <a:solidFill>
                            <a:srgbClr val="595959"/>
                          </a:solidFill>
                          <a:latin typeface="Frutiger Roman"/>
                          <a:ea typeface="Times New Roman"/>
                          <a:cs typeface="Arial"/>
                        </a:rPr>
                        <a:t>284</a:t>
                      </a:r>
                      <a:endParaRPr lang="fr-FR" sz="1100" dirty="0">
                        <a:solidFill>
                          <a:srgbClr val="5F497A"/>
                        </a:solidFill>
                        <a:latin typeface="Times New Roman"/>
                        <a:ea typeface="Times New Roman"/>
                      </a:endParaRPr>
                    </a:p>
                  </a:txBody>
                  <a:tcPr marL="55558" marR="55558" marT="0" marB="0" anchor="ctr">
                    <a:lnL>
                      <a:noFill/>
                    </a:lnL>
                    <a:lnR>
                      <a:noFill/>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solidFill>
                      <a:srgbClr val="DFD8E8"/>
                    </a:solidFill>
                  </a:tcPr>
                </a:tc>
                <a:tc>
                  <a:txBody>
                    <a:bodyPr/>
                    <a:lstStyle/>
                    <a:p>
                      <a:pPr algn="ctr">
                        <a:spcAft>
                          <a:spcPts val="0"/>
                        </a:spcAft>
                      </a:pPr>
                      <a:r>
                        <a:rPr lang="fr-FR" sz="1100" dirty="0" smtClean="0">
                          <a:solidFill>
                            <a:srgbClr val="595959"/>
                          </a:solidFill>
                          <a:latin typeface="Frutiger Roman"/>
                          <a:ea typeface="Times New Roman"/>
                          <a:cs typeface="Arial"/>
                        </a:rPr>
                        <a:t>302</a:t>
                      </a:r>
                      <a:endParaRPr lang="fr-FR" sz="1100" dirty="0">
                        <a:solidFill>
                          <a:srgbClr val="5F497A"/>
                        </a:solidFill>
                        <a:latin typeface="Times New Roman"/>
                        <a:ea typeface="Times New Roman"/>
                      </a:endParaRPr>
                    </a:p>
                  </a:txBody>
                  <a:tcPr marL="55558" marR="55558" marT="0" marB="0" anchor="ctr">
                    <a:lnL>
                      <a:noFill/>
                    </a:lnL>
                    <a:lnR>
                      <a:noFill/>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solidFill>
                      <a:srgbClr val="DFD8E8"/>
                    </a:solidFill>
                  </a:tcPr>
                </a:tc>
              </a:tr>
            </a:tbl>
          </a:graphicData>
        </a:graphic>
      </p:graphicFrame>
      <p:pic>
        <p:nvPicPr>
          <p:cNvPr id="17" name="Image 16" descr="http://www.grdf.fr/uploads/RTEmagicC_usg-teleoperateurs_txdam5391_f7538d.jpg.jpg"/>
          <p:cNvPicPr/>
          <p:nvPr/>
        </p:nvPicPr>
        <p:blipFill>
          <a:blip r:embed="rId3" cstate="print"/>
          <a:srcRect/>
          <a:stretch>
            <a:fillRect/>
          </a:stretch>
        </p:blipFill>
        <p:spPr bwMode="auto">
          <a:xfrm>
            <a:off x="927100" y="5607050"/>
            <a:ext cx="1399847" cy="977462"/>
          </a:xfrm>
          <a:prstGeom prst="rect">
            <a:avLst/>
          </a:prstGeom>
          <a:noFill/>
          <a:ln w="9525">
            <a:noFill/>
            <a:miter lim="800000"/>
            <a:headEnd/>
            <a:tailEnd/>
          </a:ln>
        </p:spPr>
      </p:pic>
      <p:pic>
        <p:nvPicPr>
          <p:cNvPr id="18" name="Image 17"/>
          <p:cNvPicPr/>
          <p:nvPr/>
        </p:nvPicPr>
        <p:blipFill>
          <a:blip r:embed="rId4" cstate="print"/>
          <a:srcRect/>
          <a:stretch>
            <a:fillRect/>
          </a:stretch>
        </p:blipFill>
        <p:spPr bwMode="auto">
          <a:xfrm>
            <a:off x="3213100" y="5683250"/>
            <a:ext cx="3510937" cy="845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9" name="Image 18" descr="http://www.grdf.fr/uploads/RTEmagicC_camionnette-usg_txdam5390_d9c55b.jpg.jpg"/>
          <p:cNvPicPr/>
          <p:nvPr/>
        </p:nvPicPr>
        <p:blipFill>
          <a:blip r:embed="rId5" cstate="print"/>
          <a:srcRect/>
          <a:stretch>
            <a:fillRect/>
          </a:stretch>
        </p:blipFill>
        <p:spPr bwMode="auto">
          <a:xfrm>
            <a:off x="7404100" y="5378450"/>
            <a:ext cx="1447143" cy="122971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10198100" y="-19050"/>
            <a:ext cx="495300" cy="7577138"/>
          </a:xfrm>
          <a:prstGeom prst="rect">
            <a:avLst/>
          </a:prstGeom>
          <a:solidFill>
            <a:srgbClr val="990099"/>
          </a:solidFill>
          <a:ln w="9525">
            <a:noFill/>
            <a:miter lim="800000"/>
            <a:headEnd/>
            <a:tailEnd/>
          </a:ln>
        </p:spPr>
        <p:txBody>
          <a:bodyPr vert="vert270" wrap="square" lIns="18000" tIns="10800" rIns="1800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endParaRPr kumimoji="0" lang="fr-FR" sz="1400" b="0" i="0" u="none" strike="noStrike" cap="none" normalizeH="0" baseline="0" dirty="0" smtClean="0">
              <a:ln>
                <a:noFill/>
              </a:ln>
              <a:solidFill>
                <a:srgbClr val="FFFFFF"/>
              </a:solidFill>
              <a:effectLst/>
              <a:latin typeface="Frutiger Bold"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400" b="0" i="0" u="none" strike="noStrike" cap="none" normalizeH="0" baseline="0" dirty="0" smtClean="0">
                <a:ln>
                  <a:noFill/>
                </a:ln>
                <a:solidFill>
                  <a:srgbClr val="FFFFFF"/>
                </a:solidFill>
                <a:effectLst/>
                <a:latin typeface="Frutiger Bold" pitchFamily="34" charset="0"/>
                <a:cs typeface="Arial" pitchFamily="34" charset="0"/>
              </a:rPr>
              <a:t>Votre concession en 2014</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object 10"/>
          <p:cNvSpPr txBox="1"/>
          <p:nvPr/>
        </p:nvSpPr>
        <p:spPr>
          <a:xfrm>
            <a:off x="3898900" y="654050"/>
            <a:ext cx="3124199" cy="457200"/>
          </a:xfrm>
          <a:prstGeom prst="rect">
            <a:avLst/>
          </a:prstGeom>
        </p:spPr>
        <p:txBody>
          <a:bodyPr wrap="square" lIns="0" tIns="0" rIns="0" bIns="0" rtlCol="0">
            <a:noAutofit/>
          </a:bodyPr>
          <a:lstStyle/>
          <a:p>
            <a:pPr marL="12700" algn="ctr">
              <a:lnSpc>
                <a:spcPts val="2310"/>
              </a:lnSpc>
              <a:spcBef>
                <a:spcPts val="115"/>
              </a:spcBef>
            </a:pPr>
            <a:r>
              <a:rPr sz="2800" b="1" spc="4" dirty="0" smtClean="0">
                <a:solidFill>
                  <a:srgbClr val="FFFFFF"/>
                </a:solidFill>
                <a:latin typeface="Frutiger Roman" pitchFamily="34" charset="0"/>
                <a:cs typeface="Times New Roman"/>
              </a:rPr>
              <a:t>S</a:t>
            </a:r>
            <a:r>
              <a:rPr sz="2800" b="1" spc="0" dirty="0" smtClean="0">
                <a:solidFill>
                  <a:srgbClr val="FFFFFF"/>
                </a:solidFill>
                <a:latin typeface="Frutiger Roman" pitchFamily="34" charset="0"/>
                <a:cs typeface="Times New Roman"/>
              </a:rPr>
              <a:t>o</a:t>
            </a:r>
            <a:r>
              <a:rPr sz="2800" b="1" spc="4" dirty="0" smtClean="0">
                <a:solidFill>
                  <a:srgbClr val="FFFFFF"/>
                </a:solidFill>
                <a:latin typeface="Frutiger Roman" pitchFamily="34" charset="0"/>
                <a:cs typeface="Times New Roman"/>
              </a:rPr>
              <a:t>m</a:t>
            </a:r>
            <a:r>
              <a:rPr sz="2800" b="1" spc="14" dirty="0" smtClean="0">
                <a:solidFill>
                  <a:srgbClr val="FFFFFF"/>
                </a:solidFill>
                <a:latin typeface="Frutiger Roman" pitchFamily="34" charset="0"/>
                <a:cs typeface="Times New Roman"/>
              </a:rPr>
              <a:t>m</a:t>
            </a:r>
            <a:r>
              <a:rPr sz="2800" b="1" spc="4" dirty="0" smtClean="0">
                <a:solidFill>
                  <a:srgbClr val="FFFFFF"/>
                </a:solidFill>
                <a:latin typeface="Frutiger Roman" pitchFamily="34" charset="0"/>
                <a:cs typeface="Times New Roman"/>
              </a:rPr>
              <a:t>ai</a:t>
            </a:r>
            <a:r>
              <a:rPr sz="2800" b="1" spc="0" dirty="0" smtClean="0">
                <a:solidFill>
                  <a:srgbClr val="FFFFFF"/>
                </a:solidFill>
                <a:latin typeface="Frutiger Roman" pitchFamily="34" charset="0"/>
                <a:cs typeface="Times New Roman"/>
              </a:rPr>
              <a:t>re</a:t>
            </a:r>
            <a:endParaRPr sz="2800" b="1" dirty="0">
              <a:latin typeface="Frutiger Roman" pitchFamily="34" charset="0"/>
              <a:cs typeface="Times New Roman"/>
            </a:endParaRPr>
          </a:p>
        </p:txBody>
      </p:sp>
      <p:sp>
        <p:nvSpPr>
          <p:cNvPr id="2" name="object 2"/>
          <p:cNvSpPr txBox="1"/>
          <p:nvPr/>
        </p:nvSpPr>
        <p:spPr>
          <a:xfrm>
            <a:off x="3638689" y="7208821"/>
            <a:ext cx="3437201" cy="177799"/>
          </a:xfrm>
          <a:prstGeom prst="rect">
            <a:avLst/>
          </a:prstGeom>
        </p:spPr>
        <p:txBody>
          <a:bodyPr wrap="square" lIns="0" tIns="0" rIns="0" bIns="0" rtlCol="0">
            <a:noAutofit/>
          </a:bodyPr>
          <a:lstStyle/>
          <a:p>
            <a:pPr marL="12700" algn="ctr">
              <a:lnSpc>
                <a:spcPts val="1300"/>
              </a:lnSpc>
              <a:spcBef>
                <a:spcPts val="65"/>
              </a:spcBef>
            </a:pPr>
            <a:r>
              <a:rPr lang="fr-FR" sz="1200" spc="0" dirty="0" smtClean="0">
                <a:latin typeface="Frutiger Roman" pitchFamily="34" charset="0"/>
                <a:cs typeface="Times New Roman"/>
              </a:rPr>
              <a:t>Présentation CRAC</a:t>
            </a:r>
            <a:r>
              <a:rPr sz="1200" spc="84" dirty="0" smtClean="0">
                <a:latin typeface="Frutiger Roman" pitchFamily="34" charset="0"/>
                <a:cs typeface="Times New Roman"/>
              </a:rPr>
              <a:t> </a:t>
            </a:r>
            <a:r>
              <a:rPr sz="1200" spc="-4" dirty="0" smtClean="0">
                <a:latin typeface="Frutiger Roman" pitchFamily="34" charset="0"/>
                <a:cs typeface="Times New Roman"/>
              </a:rPr>
              <a:t>2</a:t>
            </a:r>
            <a:r>
              <a:rPr sz="1200" spc="4" dirty="0" smtClean="0">
                <a:latin typeface="Frutiger Roman" pitchFamily="34" charset="0"/>
                <a:cs typeface="Times New Roman"/>
              </a:rPr>
              <a:t>01</a:t>
            </a:r>
            <a:r>
              <a:rPr lang="fr-FR" sz="1200" spc="4" dirty="0" smtClean="0">
                <a:latin typeface="Frutiger Roman" pitchFamily="34" charset="0"/>
                <a:cs typeface="Times New Roman"/>
              </a:rPr>
              <a:t>4</a:t>
            </a:r>
            <a:endParaRPr sz="1200" dirty="0">
              <a:latin typeface="Frutiger Roman" pitchFamily="34" charset="0"/>
              <a:cs typeface="Times New Roman"/>
            </a:endParaRPr>
          </a:p>
        </p:txBody>
      </p:sp>
      <p:pic>
        <p:nvPicPr>
          <p:cNvPr id="31" name="Image 30" descr="GrDF_logo2014_cmjn.png"/>
          <p:cNvPicPr/>
          <p:nvPr/>
        </p:nvPicPr>
        <p:blipFill>
          <a:blip r:embed="rId2" cstate="print"/>
          <a:stretch>
            <a:fillRect/>
          </a:stretch>
        </p:blipFill>
        <p:spPr>
          <a:xfrm>
            <a:off x="9116860" y="6254663"/>
            <a:ext cx="1513489" cy="1150883"/>
          </a:xfrm>
          <a:prstGeom prst="rect">
            <a:avLst/>
          </a:prstGeom>
        </p:spPr>
      </p:pic>
      <p:sp>
        <p:nvSpPr>
          <p:cNvPr id="3073" name="Rectangle 1"/>
          <p:cNvSpPr>
            <a:spLocks noChangeArrowheads="1"/>
          </p:cNvSpPr>
          <p:nvPr/>
        </p:nvSpPr>
        <p:spPr bwMode="auto">
          <a:xfrm>
            <a:off x="0" y="0"/>
            <a:ext cx="106934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43011" name="AutoShape 3"/>
          <p:cNvSpPr>
            <a:spLocks noChangeArrowheads="1"/>
          </p:cNvSpPr>
          <p:nvPr/>
        </p:nvSpPr>
        <p:spPr bwMode="auto">
          <a:xfrm>
            <a:off x="1577975" y="265113"/>
            <a:ext cx="7697788" cy="693737"/>
          </a:xfrm>
          <a:prstGeom prst="roundRect">
            <a:avLst>
              <a:gd name="adj" fmla="val 50000"/>
            </a:avLst>
          </a:prstGeom>
          <a:solidFill>
            <a:srgbClr val="FFFFFF"/>
          </a:solidFill>
          <a:ln w="19050">
            <a:solidFill>
              <a:srgbClr val="5F497A"/>
            </a:solidFill>
            <a:round/>
            <a:headEnd/>
            <a:tailEnd/>
          </a:ln>
        </p:spPr>
        <p:txBody>
          <a:bodyPr vert="horz" wrap="square" lIns="91440" tIns="45720" rIns="91440" bIns="45720" numCol="1" anchor="t" anchorCtr="0" compatLnSpc="1">
            <a:prstTxWarp prst="textNoShape">
              <a:avLst/>
            </a:prstTxWarp>
          </a:bodyPr>
          <a:lstStyle/>
          <a:p>
            <a:pPr algn="ctr"/>
            <a:endParaRPr lang="fr-FR" sz="2800" dirty="0"/>
          </a:p>
        </p:txBody>
      </p:sp>
      <p:cxnSp>
        <p:nvCxnSpPr>
          <p:cNvPr id="43013" name="AutoShape 5"/>
          <p:cNvCxnSpPr>
            <a:cxnSpLocks noChangeShapeType="1"/>
          </p:cNvCxnSpPr>
          <p:nvPr/>
        </p:nvCxnSpPr>
        <p:spPr bwMode="auto">
          <a:xfrm flipH="1" flipV="1">
            <a:off x="9269260" y="651353"/>
            <a:ext cx="1030440" cy="2697"/>
          </a:xfrm>
          <a:prstGeom prst="straightConnector1">
            <a:avLst/>
          </a:prstGeom>
          <a:noFill/>
          <a:ln w="19050">
            <a:solidFill>
              <a:srgbClr val="5F497A"/>
            </a:solidFill>
            <a:round/>
            <a:headEnd/>
            <a:tailEnd/>
          </a:ln>
        </p:spPr>
      </p:cxnSp>
      <p:cxnSp>
        <p:nvCxnSpPr>
          <p:cNvPr id="43014" name="AutoShape 6"/>
          <p:cNvCxnSpPr>
            <a:cxnSpLocks noChangeShapeType="1"/>
          </p:cNvCxnSpPr>
          <p:nvPr/>
        </p:nvCxnSpPr>
        <p:spPr bwMode="auto">
          <a:xfrm flipH="1">
            <a:off x="1" y="7054850"/>
            <a:ext cx="9309099" cy="0"/>
          </a:xfrm>
          <a:prstGeom prst="straightConnector1">
            <a:avLst/>
          </a:prstGeom>
          <a:noFill/>
          <a:ln w="19050">
            <a:solidFill>
              <a:srgbClr val="5F497A"/>
            </a:solidFill>
            <a:round/>
            <a:headEnd/>
            <a:tailEnd/>
          </a:ln>
        </p:spPr>
      </p:cxnSp>
      <p:sp>
        <p:nvSpPr>
          <p:cNvPr id="44033" name="Text Box 1"/>
          <p:cNvSpPr txBox="1">
            <a:spLocks noChangeArrowheads="1"/>
          </p:cNvSpPr>
          <p:nvPr/>
        </p:nvSpPr>
        <p:spPr bwMode="auto">
          <a:xfrm>
            <a:off x="1620838" y="336550"/>
            <a:ext cx="7615237" cy="4857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2600" b="1" i="0" u="none" strike="noStrike" cap="none" normalizeH="0" baseline="0" smtClean="0">
                <a:ln>
                  <a:noFill/>
                </a:ln>
                <a:solidFill>
                  <a:srgbClr val="5F497A"/>
                </a:solidFill>
                <a:effectLst/>
                <a:latin typeface="Frutiger Roman" pitchFamily="34" charset="0"/>
                <a:cs typeface="Arial" pitchFamily="34" charset="0"/>
              </a:rPr>
              <a:t>Suivi des travaux tiers</a:t>
            </a: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44034" name="Text Box 2"/>
          <p:cNvSpPr txBox="1">
            <a:spLocks noChangeArrowheads="1"/>
          </p:cNvSpPr>
          <p:nvPr/>
        </p:nvSpPr>
        <p:spPr bwMode="auto">
          <a:xfrm>
            <a:off x="742950" y="1246188"/>
            <a:ext cx="8864600" cy="3693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FR" sz="1800" b="1" i="0" u="none" strike="noStrike" cap="none" normalizeH="0" baseline="0" dirty="0" smtClean="0">
                <a:ln>
                  <a:noFill/>
                </a:ln>
                <a:solidFill>
                  <a:srgbClr val="990099"/>
                </a:solidFill>
                <a:effectLst/>
                <a:latin typeface="Arial" panose="020B0604020202020204" pitchFamily="34" charset="0"/>
                <a:cs typeface="Arial" panose="020B0604020202020204" pitchFamily="34" charset="0"/>
              </a:rPr>
              <a:t>Au niveau national</a:t>
            </a:r>
            <a:r>
              <a:rPr kumimoji="0" lang="fr-FR" sz="1800" b="1" i="0" u="none" strike="noStrike" cap="none" normalizeH="0" baseline="0" dirty="0" smtClean="0">
                <a:ln>
                  <a:noFill/>
                </a:ln>
                <a:solidFill>
                  <a:srgbClr val="00B0F0"/>
                </a:solidFill>
                <a:effectLst/>
                <a:latin typeface="Arial" panose="020B0604020202020204" pitchFamily="34" charset="0"/>
                <a:cs typeface="Arial" panose="020B0604020202020204" pitchFamily="34" charset="0"/>
              </a:rPr>
              <a:t> </a:t>
            </a:r>
            <a:r>
              <a:rPr kumimoji="0" lang="fr-FR" sz="1800" b="1" i="0" u="none" strike="noStrike" cap="none" normalizeH="0" baseline="0" dirty="0" smtClean="0">
                <a:ln>
                  <a:noFill/>
                </a:ln>
                <a:solidFill>
                  <a:srgbClr val="990099"/>
                </a:solidFill>
                <a:effectLst/>
                <a:latin typeface="Arial" panose="020B0604020202020204" pitchFamily="34" charset="0"/>
                <a:cs typeface="Arial" panose="020B0604020202020204" pitchFamily="34" charset="0"/>
              </a:rPr>
              <a:t>:</a:t>
            </a:r>
            <a:r>
              <a:rPr kumimoji="0" lang="fr-FR" sz="1800" b="1" i="0" u="none" strike="noStrike" cap="none" normalizeH="0" baseline="0" dirty="0" smtClean="0">
                <a:ln>
                  <a:noFill/>
                </a:ln>
                <a:solidFill>
                  <a:srgbClr val="00B0F0"/>
                </a:solidFill>
                <a:effectLst/>
                <a:latin typeface="Arial" panose="020B0604020202020204" pitchFamily="34" charset="0"/>
                <a:cs typeface="Arial" panose="020B0604020202020204" pitchFamily="34" charset="0"/>
              </a:rPr>
              <a:t> </a:t>
            </a:r>
            <a:endParaRPr kumimoji="0" lang="fr-FR" sz="1800" b="1" i="0" u="none" strike="noStrike" cap="none" normalizeH="0" baseline="0" dirty="0" smtClean="0">
              <a:ln>
                <a:noFill/>
              </a:ln>
              <a:solidFill>
                <a:schemeClr val="tx1"/>
              </a:solidFill>
              <a:effectLst/>
              <a:latin typeface="Arial" pitchFamily="34" charset="0"/>
              <a:cs typeface="Arial" pitchFamily="34" charset="0"/>
            </a:endParaRPr>
          </a:p>
        </p:txBody>
      </p:sp>
      <p:sp>
        <p:nvSpPr>
          <p:cNvPr id="44035" name="Text Box 3"/>
          <p:cNvSpPr txBox="1">
            <a:spLocks noChangeArrowheads="1"/>
          </p:cNvSpPr>
          <p:nvPr/>
        </p:nvSpPr>
        <p:spPr bwMode="auto">
          <a:xfrm>
            <a:off x="742950" y="4189413"/>
            <a:ext cx="8426450" cy="3693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lang="fr-FR" b="1" dirty="0">
                <a:solidFill>
                  <a:srgbClr val="00B0F0"/>
                </a:solidFill>
                <a:latin typeface="Arial"/>
                <a:ea typeface="Times New Roman"/>
              </a:rPr>
              <a:t>Au niveau de la Concession : </a:t>
            </a:r>
          </a:p>
        </p:txBody>
      </p:sp>
      <p:graphicFrame>
        <p:nvGraphicFramePr>
          <p:cNvPr id="15" name="Tableau 14"/>
          <p:cNvGraphicFramePr>
            <a:graphicFrameLocks noGrp="1"/>
          </p:cNvGraphicFramePr>
          <p:nvPr>
            <p:extLst>
              <p:ext uri="{D42A27DB-BD31-4B8C-83A1-F6EECF244321}">
                <p14:modId xmlns:p14="http://schemas.microsoft.com/office/powerpoint/2010/main" val="1284020445"/>
              </p:ext>
            </p:extLst>
          </p:nvPr>
        </p:nvGraphicFramePr>
        <p:xfrm>
          <a:off x="546100" y="4692650"/>
          <a:ext cx="8686800" cy="914400"/>
        </p:xfrm>
        <a:graphic>
          <a:graphicData uri="http://schemas.openxmlformats.org/drawingml/2006/table">
            <a:tbl>
              <a:tblPr/>
              <a:tblGrid>
                <a:gridCol w="6081700"/>
                <a:gridCol w="1420109"/>
                <a:gridCol w="1184991"/>
              </a:tblGrid>
              <a:tr h="329184">
                <a:tc>
                  <a:txBody>
                    <a:bodyPr/>
                    <a:lstStyle/>
                    <a:p>
                      <a:pPr algn="l">
                        <a:spcAft>
                          <a:spcPts val="0"/>
                        </a:spcAft>
                      </a:pPr>
                      <a:r>
                        <a:rPr lang="fr-FR" sz="1800" b="1" dirty="0">
                          <a:solidFill>
                            <a:srgbClr val="5F497A"/>
                          </a:solidFill>
                          <a:latin typeface="Frutiger Roman"/>
                          <a:ea typeface="Times New Roman"/>
                          <a:cs typeface="Arial"/>
                        </a:rPr>
                        <a:t>DT - DICT sur la </a:t>
                      </a:r>
                      <a:r>
                        <a:rPr lang="fr-FR" sz="1800" b="1" dirty="0" smtClean="0">
                          <a:solidFill>
                            <a:srgbClr val="5F497A"/>
                          </a:solidFill>
                          <a:latin typeface="Frutiger Roman"/>
                          <a:ea typeface="Times New Roman"/>
                          <a:cs typeface="Arial"/>
                        </a:rPr>
                        <a:t>Concession</a:t>
                      </a:r>
                      <a:endParaRPr lang="fr-FR" sz="1100" dirty="0">
                        <a:solidFill>
                          <a:srgbClr val="5F497A"/>
                        </a:solidFill>
                        <a:latin typeface="Times New Roman"/>
                        <a:ea typeface="Times New Roman"/>
                      </a:endParaRPr>
                    </a:p>
                  </a:txBody>
                  <a:tcPr marL="55558" marR="55558" marT="0" marB="0" anchor="ctr">
                    <a:lnL>
                      <a:noFill/>
                    </a:lnL>
                    <a:lnR>
                      <a:noFill/>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tcPr>
                </a:tc>
                <a:tc>
                  <a:txBody>
                    <a:bodyPr/>
                    <a:lstStyle/>
                    <a:p>
                      <a:pPr algn="ctr">
                        <a:spcAft>
                          <a:spcPts val="0"/>
                        </a:spcAft>
                      </a:pPr>
                      <a:r>
                        <a:rPr lang="fr-FR" sz="1800" b="1">
                          <a:solidFill>
                            <a:srgbClr val="5F497A"/>
                          </a:solidFill>
                          <a:latin typeface="Frutiger Roman"/>
                          <a:ea typeface="Times New Roman"/>
                          <a:cs typeface="Arial"/>
                        </a:rPr>
                        <a:t>2014</a:t>
                      </a:r>
                      <a:endParaRPr lang="fr-FR" sz="1100">
                        <a:solidFill>
                          <a:srgbClr val="5F497A"/>
                        </a:solidFill>
                        <a:latin typeface="Times New Roman"/>
                        <a:ea typeface="Times New Roman"/>
                      </a:endParaRPr>
                    </a:p>
                  </a:txBody>
                  <a:tcPr marL="55558" marR="55558" marT="0" marB="0" anchor="ctr">
                    <a:lnL>
                      <a:noFill/>
                    </a:lnL>
                    <a:lnR>
                      <a:noFill/>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tcPr>
                </a:tc>
                <a:tc>
                  <a:txBody>
                    <a:bodyPr/>
                    <a:lstStyle/>
                    <a:p>
                      <a:pPr algn="ctr">
                        <a:spcAft>
                          <a:spcPts val="0"/>
                        </a:spcAft>
                      </a:pPr>
                      <a:r>
                        <a:rPr lang="fr-FR" sz="1400" b="1">
                          <a:solidFill>
                            <a:srgbClr val="808080"/>
                          </a:solidFill>
                          <a:latin typeface="Frutiger Roman"/>
                          <a:ea typeface="Times New Roman"/>
                          <a:cs typeface="Arial"/>
                        </a:rPr>
                        <a:t>2013</a:t>
                      </a:r>
                      <a:endParaRPr lang="fr-FR" sz="1100">
                        <a:solidFill>
                          <a:srgbClr val="5F497A"/>
                        </a:solidFill>
                        <a:latin typeface="Times New Roman"/>
                        <a:ea typeface="Times New Roman"/>
                      </a:endParaRPr>
                    </a:p>
                  </a:txBody>
                  <a:tcPr marL="55558" marR="55558" marT="0" marB="0" anchor="ctr">
                    <a:lnL>
                      <a:noFill/>
                    </a:lnL>
                    <a:lnR>
                      <a:noFill/>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tcPr>
                </a:tc>
              </a:tr>
              <a:tr h="292608">
                <a:tc>
                  <a:txBody>
                    <a:bodyPr/>
                    <a:lstStyle/>
                    <a:p>
                      <a:pPr algn="l">
                        <a:spcAft>
                          <a:spcPts val="0"/>
                        </a:spcAft>
                      </a:pPr>
                      <a:r>
                        <a:rPr lang="fr-FR" sz="1600" b="1" dirty="0">
                          <a:solidFill>
                            <a:srgbClr val="595959"/>
                          </a:solidFill>
                          <a:latin typeface="Frutiger Roman"/>
                          <a:ea typeface="Times New Roman"/>
                          <a:cs typeface="Arial"/>
                        </a:rPr>
                        <a:t>Nombre de DT reçues et traitées avec présence d’ouvrages</a:t>
                      </a:r>
                      <a:endParaRPr lang="fr-FR" sz="1100" dirty="0">
                        <a:solidFill>
                          <a:srgbClr val="5F497A"/>
                        </a:solidFill>
                        <a:latin typeface="Times New Roman"/>
                        <a:ea typeface="Times New Roman"/>
                      </a:endParaRPr>
                    </a:p>
                  </a:txBody>
                  <a:tcPr marL="55558" marR="55558" marT="0" marB="0" anchor="ctr">
                    <a:lnL>
                      <a:noFill/>
                    </a:lnL>
                    <a:lnR>
                      <a:noFill/>
                    </a:lnR>
                    <a:lnT w="12700" cap="flat" cmpd="sng" algn="ctr">
                      <a:solidFill>
                        <a:srgbClr val="8064A2"/>
                      </a:solidFill>
                      <a:prstDash val="solid"/>
                      <a:round/>
                      <a:headEnd type="none" w="med" len="med"/>
                      <a:tailEnd type="none" w="med" len="med"/>
                    </a:lnT>
                    <a:lnB>
                      <a:noFill/>
                    </a:lnB>
                    <a:solidFill>
                      <a:srgbClr val="DFD8E8"/>
                    </a:solidFill>
                  </a:tcPr>
                </a:tc>
                <a:tc>
                  <a:txBody>
                    <a:bodyPr/>
                    <a:lstStyle/>
                    <a:p>
                      <a:pPr algn="ctr">
                        <a:spcAft>
                          <a:spcPts val="0"/>
                        </a:spcAft>
                      </a:pPr>
                      <a:r>
                        <a:rPr lang="fr-FR" sz="1600" dirty="0" smtClean="0">
                          <a:solidFill>
                            <a:srgbClr val="595959"/>
                          </a:solidFill>
                          <a:latin typeface="Frutiger Roman"/>
                          <a:ea typeface="Times New Roman"/>
                          <a:cs typeface="Arial"/>
                        </a:rPr>
                        <a:t>374</a:t>
                      </a:r>
                      <a:endParaRPr lang="fr-FR" sz="1100" dirty="0">
                        <a:solidFill>
                          <a:srgbClr val="5F497A"/>
                        </a:solidFill>
                        <a:latin typeface="Times New Roman"/>
                        <a:ea typeface="Times New Roman"/>
                      </a:endParaRPr>
                    </a:p>
                  </a:txBody>
                  <a:tcPr marL="55558" marR="55558" marT="0" marB="0" anchor="ctr">
                    <a:lnL>
                      <a:noFill/>
                    </a:lnL>
                    <a:lnR>
                      <a:noFill/>
                    </a:lnR>
                    <a:lnT w="12700" cap="flat" cmpd="sng" algn="ctr">
                      <a:solidFill>
                        <a:srgbClr val="8064A2"/>
                      </a:solidFill>
                      <a:prstDash val="solid"/>
                      <a:round/>
                      <a:headEnd type="none" w="med" len="med"/>
                      <a:tailEnd type="none" w="med" len="med"/>
                    </a:lnT>
                    <a:lnB>
                      <a:noFill/>
                    </a:lnB>
                    <a:solidFill>
                      <a:srgbClr val="DFD8E8"/>
                    </a:solidFill>
                  </a:tcPr>
                </a:tc>
                <a:tc>
                  <a:txBody>
                    <a:bodyPr/>
                    <a:lstStyle/>
                    <a:p>
                      <a:pPr algn="ctr">
                        <a:spcAft>
                          <a:spcPts val="0"/>
                        </a:spcAft>
                      </a:pPr>
                      <a:r>
                        <a:rPr lang="fr-FR" sz="1100" dirty="0" smtClean="0">
                          <a:solidFill>
                            <a:srgbClr val="595959"/>
                          </a:solidFill>
                          <a:latin typeface="Frutiger Roman"/>
                          <a:ea typeface="Times New Roman"/>
                          <a:cs typeface="Arial"/>
                        </a:rPr>
                        <a:t>399</a:t>
                      </a:r>
                      <a:endParaRPr lang="fr-FR" sz="1100" dirty="0">
                        <a:solidFill>
                          <a:srgbClr val="5F497A"/>
                        </a:solidFill>
                        <a:latin typeface="Times New Roman"/>
                        <a:ea typeface="Times New Roman"/>
                      </a:endParaRPr>
                    </a:p>
                  </a:txBody>
                  <a:tcPr marL="55558" marR="55558" marT="0" marB="0" anchor="ctr">
                    <a:lnL>
                      <a:noFill/>
                    </a:lnL>
                    <a:lnR>
                      <a:noFill/>
                    </a:lnR>
                    <a:lnT w="12700" cap="flat" cmpd="sng" algn="ctr">
                      <a:solidFill>
                        <a:srgbClr val="8064A2"/>
                      </a:solidFill>
                      <a:prstDash val="solid"/>
                      <a:round/>
                      <a:headEnd type="none" w="med" len="med"/>
                      <a:tailEnd type="none" w="med" len="med"/>
                    </a:lnT>
                    <a:lnB>
                      <a:noFill/>
                    </a:lnB>
                    <a:solidFill>
                      <a:srgbClr val="DFD8E8"/>
                    </a:solidFill>
                  </a:tcPr>
                </a:tc>
              </a:tr>
              <a:tr h="292608">
                <a:tc>
                  <a:txBody>
                    <a:bodyPr/>
                    <a:lstStyle/>
                    <a:p>
                      <a:pPr algn="l">
                        <a:spcAft>
                          <a:spcPts val="0"/>
                        </a:spcAft>
                      </a:pPr>
                      <a:r>
                        <a:rPr lang="fr-FR" sz="1600" b="1" dirty="0">
                          <a:solidFill>
                            <a:srgbClr val="595959"/>
                          </a:solidFill>
                          <a:latin typeface="Frutiger Roman"/>
                          <a:ea typeface="Times New Roman"/>
                          <a:cs typeface="Arial"/>
                        </a:rPr>
                        <a:t>Nombre de DICT reçues et traitées avec présence d’ouvrages</a:t>
                      </a:r>
                      <a:endParaRPr lang="fr-FR" sz="1100" dirty="0">
                        <a:solidFill>
                          <a:srgbClr val="5F497A"/>
                        </a:solidFill>
                        <a:latin typeface="Times New Roman"/>
                        <a:ea typeface="Times New Roman"/>
                      </a:endParaRPr>
                    </a:p>
                  </a:txBody>
                  <a:tcPr marL="55558" marR="55558" marT="0" marB="0" anchor="ctr">
                    <a:lnL>
                      <a:noFill/>
                    </a:lnL>
                    <a:lnR>
                      <a:noFill/>
                    </a:lnR>
                    <a:lnT>
                      <a:noFill/>
                    </a:lnT>
                    <a:lnB w="12700" cap="flat" cmpd="sng" algn="ctr">
                      <a:solidFill>
                        <a:srgbClr val="8064A2"/>
                      </a:solidFill>
                      <a:prstDash val="solid"/>
                      <a:round/>
                      <a:headEnd type="none" w="med" len="med"/>
                      <a:tailEnd type="none" w="med" len="med"/>
                    </a:lnB>
                  </a:tcPr>
                </a:tc>
                <a:tc>
                  <a:txBody>
                    <a:bodyPr/>
                    <a:lstStyle/>
                    <a:p>
                      <a:pPr algn="ctr">
                        <a:spcAft>
                          <a:spcPts val="0"/>
                        </a:spcAft>
                      </a:pPr>
                      <a:r>
                        <a:rPr lang="fr-FR" sz="1600" dirty="0" smtClean="0">
                          <a:solidFill>
                            <a:srgbClr val="595959"/>
                          </a:solidFill>
                          <a:latin typeface="Frutiger Roman"/>
                          <a:ea typeface="Times New Roman"/>
                          <a:cs typeface="Arial"/>
                        </a:rPr>
                        <a:t>1529</a:t>
                      </a:r>
                      <a:endParaRPr lang="fr-FR" sz="1100" dirty="0">
                        <a:solidFill>
                          <a:srgbClr val="5F497A"/>
                        </a:solidFill>
                        <a:latin typeface="Times New Roman"/>
                        <a:ea typeface="Times New Roman"/>
                      </a:endParaRPr>
                    </a:p>
                  </a:txBody>
                  <a:tcPr marL="55558" marR="55558" marT="0" marB="0" anchor="ctr">
                    <a:lnL>
                      <a:noFill/>
                    </a:lnL>
                    <a:lnR>
                      <a:noFill/>
                    </a:lnR>
                    <a:lnT>
                      <a:noFill/>
                    </a:lnT>
                    <a:lnB w="12700" cap="flat" cmpd="sng" algn="ctr">
                      <a:solidFill>
                        <a:srgbClr val="8064A2"/>
                      </a:solidFill>
                      <a:prstDash val="solid"/>
                      <a:round/>
                      <a:headEnd type="none" w="med" len="med"/>
                      <a:tailEnd type="none" w="med" len="med"/>
                    </a:lnB>
                  </a:tcPr>
                </a:tc>
                <a:tc>
                  <a:txBody>
                    <a:bodyPr/>
                    <a:lstStyle/>
                    <a:p>
                      <a:pPr algn="ctr">
                        <a:spcAft>
                          <a:spcPts val="0"/>
                        </a:spcAft>
                      </a:pPr>
                      <a:r>
                        <a:rPr lang="fr-FR" sz="1100" dirty="0" smtClean="0">
                          <a:solidFill>
                            <a:srgbClr val="595959"/>
                          </a:solidFill>
                          <a:latin typeface="Frutiger Roman"/>
                          <a:ea typeface="Times New Roman"/>
                          <a:cs typeface="Arial"/>
                        </a:rPr>
                        <a:t>1497</a:t>
                      </a:r>
                      <a:endParaRPr lang="fr-FR" sz="1100" dirty="0">
                        <a:solidFill>
                          <a:srgbClr val="5F497A"/>
                        </a:solidFill>
                        <a:latin typeface="Times New Roman"/>
                        <a:ea typeface="Times New Roman"/>
                      </a:endParaRPr>
                    </a:p>
                  </a:txBody>
                  <a:tcPr marL="55558" marR="55558" marT="0" marB="0" anchor="ctr">
                    <a:lnL>
                      <a:noFill/>
                    </a:lnL>
                    <a:lnR>
                      <a:noFill/>
                    </a:lnR>
                    <a:lnT>
                      <a:noFill/>
                    </a:lnT>
                    <a:lnB w="12700" cap="flat" cmpd="sng" algn="ctr">
                      <a:solidFill>
                        <a:srgbClr val="8064A2"/>
                      </a:solidFill>
                      <a:prstDash val="solid"/>
                      <a:round/>
                      <a:headEnd type="none" w="med" len="med"/>
                      <a:tailEnd type="none" w="med" len="med"/>
                    </a:lnB>
                  </a:tcPr>
                </a:tc>
              </a:tr>
            </a:tbl>
          </a:graphicData>
        </a:graphic>
      </p:graphicFrame>
      <p:graphicFrame>
        <p:nvGraphicFramePr>
          <p:cNvPr id="16" name="Tableau 15"/>
          <p:cNvGraphicFramePr>
            <a:graphicFrameLocks noGrp="1"/>
          </p:cNvGraphicFramePr>
          <p:nvPr>
            <p:extLst>
              <p:ext uri="{D42A27DB-BD31-4B8C-83A1-F6EECF244321}">
                <p14:modId xmlns:p14="http://schemas.microsoft.com/office/powerpoint/2010/main" val="2113446659"/>
              </p:ext>
            </p:extLst>
          </p:nvPr>
        </p:nvGraphicFramePr>
        <p:xfrm>
          <a:off x="546100" y="5759450"/>
          <a:ext cx="8686800" cy="990600"/>
        </p:xfrm>
        <a:graphic>
          <a:graphicData uri="http://schemas.openxmlformats.org/drawingml/2006/table">
            <a:tbl>
              <a:tblPr/>
              <a:tblGrid>
                <a:gridCol w="5996859"/>
                <a:gridCol w="1535375"/>
                <a:gridCol w="1154566"/>
              </a:tblGrid>
              <a:tr h="308525">
                <a:tc>
                  <a:txBody>
                    <a:bodyPr/>
                    <a:lstStyle/>
                    <a:p>
                      <a:pPr marR="111760" algn="l">
                        <a:spcAft>
                          <a:spcPts val="0"/>
                        </a:spcAft>
                      </a:pPr>
                      <a:r>
                        <a:rPr lang="fr-FR" sz="1800" b="1" dirty="0">
                          <a:solidFill>
                            <a:srgbClr val="5F497A"/>
                          </a:solidFill>
                          <a:latin typeface="Frutiger Roman"/>
                          <a:ea typeface="Times New Roman"/>
                          <a:cs typeface="Arial"/>
                        </a:rPr>
                        <a:t>Dommages aux ouvrages de la </a:t>
                      </a:r>
                      <a:r>
                        <a:rPr lang="fr-FR" sz="1800" b="1" dirty="0" smtClean="0">
                          <a:solidFill>
                            <a:srgbClr val="5F497A"/>
                          </a:solidFill>
                          <a:latin typeface="Frutiger Roman"/>
                          <a:ea typeface="Times New Roman"/>
                          <a:cs typeface="Arial"/>
                        </a:rPr>
                        <a:t>Concession</a:t>
                      </a:r>
                      <a:endParaRPr lang="fr-FR" sz="1100" dirty="0">
                        <a:solidFill>
                          <a:srgbClr val="5F497A"/>
                        </a:solidFill>
                        <a:latin typeface="Times New Roman"/>
                        <a:ea typeface="Times New Roman"/>
                      </a:endParaRPr>
                    </a:p>
                  </a:txBody>
                  <a:tcPr marL="55558" marR="55558" marT="0" marB="0" anchor="ctr">
                    <a:lnL>
                      <a:noFill/>
                    </a:lnL>
                    <a:lnR>
                      <a:noFill/>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tcPr>
                </a:tc>
                <a:tc>
                  <a:txBody>
                    <a:bodyPr/>
                    <a:lstStyle/>
                    <a:p>
                      <a:pPr algn="ctr">
                        <a:spcAft>
                          <a:spcPts val="0"/>
                        </a:spcAft>
                      </a:pPr>
                      <a:r>
                        <a:rPr lang="fr-FR" sz="1800" b="1" dirty="0">
                          <a:solidFill>
                            <a:srgbClr val="5F497A"/>
                          </a:solidFill>
                          <a:latin typeface="Frutiger Roman"/>
                          <a:ea typeface="Times New Roman"/>
                          <a:cs typeface="Arial"/>
                        </a:rPr>
                        <a:t>2014</a:t>
                      </a:r>
                      <a:endParaRPr lang="fr-FR" sz="1100" dirty="0">
                        <a:solidFill>
                          <a:srgbClr val="5F497A"/>
                        </a:solidFill>
                        <a:latin typeface="Times New Roman"/>
                        <a:ea typeface="Times New Roman"/>
                      </a:endParaRPr>
                    </a:p>
                  </a:txBody>
                  <a:tcPr marL="55558" marR="55558" marT="0" marB="0" anchor="ctr">
                    <a:lnL>
                      <a:noFill/>
                    </a:lnL>
                    <a:lnR>
                      <a:noFill/>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tcPr>
                </a:tc>
                <a:tc>
                  <a:txBody>
                    <a:bodyPr/>
                    <a:lstStyle/>
                    <a:p>
                      <a:pPr indent="-68580" algn="ctr">
                        <a:spcAft>
                          <a:spcPts val="0"/>
                        </a:spcAft>
                      </a:pPr>
                      <a:r>
                        <a:rPr lang="fr-FR" sz="1400" b="1">
                          <a:solidFill>
                            <a:srgbClr val="808080"/>
                          </a:solidFill>
                          <a:latin typeface="Frutiger Roman"/>
                          <a:ea typeface="Times New Roman"/>
                          <a:cs typeface="Arial"/>
                        </a:rPr>
                        <a:t>2013</a:t>
                      </a:r>
                      <a:endParaRPr lang="fr-FR" sz="1100">
                        <a:solidFill>
                          <a:srgbClr val="5F497A"/>
                        </a:solidFill>
                        <a:latin typeface="Times New Roman"/>
                        <a:ea typeface="Times New Roman"/>
                      </a:endParaRPr>
                    </a:p>
                  </a:txBody>
                  <a:tcPr marL="55558" marR="55558" marT="0" marB="0" anchor="ctr">
                    <a:lnL>
                      <a:noFill/>
                    </a:lnL>
                    <a:lnR>
                      <a:noFill/>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tcPr>
                </a:tc>
              </a:tr>
              <a:tr h="274245">
                <a:tc>
                  <a:txBody>
                    <a:bodyPr/>
                    <a:lstStyle/>
                    <a:p>
                      <a:pPr algn="l">
                        <a:spcAft>
                          <a:spcPts val="0"/>
                        </a:spcAft>
                      </a:pPr>
                      <a:r>
                        <a:rPr lang="fr-FR" sz="1600" b="1" dirty="0">
                          <a:solidFill>
                            <a:srgbClr val="595959"/>
                          </a:solidFill>
                          <a:latin typeface="Frutiger Roman"/>
                          <a:ea typeface="Times New Roman"/>
                          <a:cs typeface="Arial"/>
                        </a:rPr>
                        <a:t>Nombre de dommages lors ou après travaux de tiers </a:t>
                      </a:r>
                      <a:endParaRPr lang="fr-FR" sz="1100" dirty="0">
                        <a:solidFill>
                          <a:srgbClr val="5F497A"/>
                        </a:solidFill>
                        <a:latin typeface="Times New Roman"/>
                        <a:ea typeface="Times New Roman"/>
                      </a:endParaRPr>
                    </a:p>
                  </a:txBody>
                  <a:tcPr marL="55558" marR="55558" marT="0" marB="0" anchor="ctr">
                    <a:lnL>
                      <a:noFill/>
                    </a:lnL>
                    <a:lnR>
                      <a:noFill/>
                    </a:lnR>
                    <a:lnT w="12700" cap="flat" cmpd="sng" algn="ctr">
                      <a:solidFill>
                        <a:srgbClr val="8064A2"/>
                      </a:solidFill>
                      <a:prstDash val="solid"/>
                      <a:round/>
                      <a:headEnd type="none" w="med" len="med"/>
                      <a:tailEnd type="none" w="med" len="med"/>
                    </a:lnT>
                    <a:lnB>
                      <a:noFill/>
                    </a:lnB>
                    <a:solidFill>
                      <a:srgbClr val="DFD8E8"/>
                    </a:solidFill>
                  </a:tcPr>
                </a:tc>
                <a:tc>
                  <a:txBody>
                    <a:bodyPr/>
                    <a:lstStyle/>
                    <a:p>
                      <a:pPr algn="ctr">
                        <a:spcAft>
                          <a:spcPts val="0"/>
                        </a:spcAft>
                      </a:pPr>
                      <a:r>
                        <a:rPr lang="fr-FR" sz="1600" dirty="0" smtClean="0">
                          <a:solidFill>
                            <a:srgbClr val="595959"/>
                          </a:solidFill>
                          <a:latin typeface="Frutiger Roman"/>
                          <a:ea typeface="Times New Roman"/>
                          <a:cs typeface="Arial"/>
                        </a:rPr>
                        <a:t>8</a:t>
                      </a:r>
                      <a:endParaRPr lang="fr-FR" sz="1100" dirty="0">
                        <a:solidFill>
                          <a:srgbClr val="5F497A"/>
                        </a:solidFill>
                        <a:latin typeface="Times New Roman"/>
                        <a:ea typeface="Times New Roman"/>
                      </a:endParaRPr>
                    </a:p>
                  </a:txBody>
                  <a:tcPr marL="55558" marR="55558" marT="0" marB="0" anchor="ctr">
                    <a:lnL>
                      <a:noFill/>
                    </a:lnL>
                    <a:lnR>
                      <a:noFill/>
                    </a:lnR>
                    <a:lnT w="12700" cap="flat" cmpd="sng" algn="ctr">
                      <a:solidFill>
                        <a:srgbClr val="8064A2"/>
                      </a:solidFill>
                      <a:prstDash val="solid"/>
                      <a:round/>
                      <a:headEnd type="none" w="med" len="med"/>
                      <a:tailEnd type="none" w="med" len="med"/>
                    </a:lnT>
                    <a:lnB>
                      <a:noFill/>
                    </a:lnB>
                    <a:solidFill>
                      <a:srgbClr val="DFD8E8"/>
                    </a:solidFill>
                  </a:tcPr>
                </a:tc>
                <a:tc>
                  <a:txBody>
                    <a:bodyPr/>
                    <a:lstStyle/>
                    <a:p>
                      <a:pPr algn="ctr">
                        <a:spcAft>
                          <a:spcPts val="0"/>
                        </a:spcAft>
                      </a:pPr>
                      <a:r>
                        <a:rPr lang="fr-FR" sz="1100" dirty="0" smtClean="0">
                          <a:solidFill>
                            <a:srgbClr val="595959"/>
                          </a:solidFill>
                          <a:latin typeface="Frutiger Roman"/>
                          <a:ea typeface="Times New Roman"/>
                          <a:cs typeface="Arial"/>
                        </a:rPr>
                        <a:t>21</a:t>
                      </a:r>
                      <a:endParaRPr lang="fr-FR" sz="1100" dirty="0">
                        <a:solidFill>
                          <a:srgbClr val="5F497A"/>
                        </a:solidFill>
                        <a:latin typeface="Times New Roman"/>
                        <a:ea typeface="Times New Roman"/>
                      </a:endParaRPr>
                    </a:p>
                  </a:txBody>
                  <a:tcPr marL="55558" marR="55558" marT="0" marB="0" anchor="ctr">
                    <a:lnL>
                      <a:noFill/>
                    </a:lnL>
                    <a:lnR>
                      <a:noFill/>
                    </a:lnR>
                    <a:lnT w="12700" cap="flat" cmpd="sng" algn="ctr">
                      <a:solidFill>
                        <a:srgbClr val="8064A2"/>
                      </a:solidFill>
                      <a:prstDash val="solid"/>
                      <a:round/>
                      <a:headEnd type="none" w="med" len="med"/>
                      <a:tailEnd type="none" w="med" len="med"/>
                    </a:lnT>
                    <a:lnB>
                      <a:noFill/>
                    </a:lnB>
                    <a:solidFill>
                      <a:srgbClr val="DFD8E8"/>
                    </a:solidFill>
                  </a:tcPr>
                </a:tc>
              </a:tr>
              <a:tr h="407830">
                <a:tc>
                  <a:txBody>
                    <a:bodyPr/>
                    <a:lstStyle/>
                    <a:p>
                      <a:pPr algn="l">
                        <a:spcAft>
                          <a:spcPts val="0"/>
                        </a:spcAft>
                      </a:pPr>
                      <a:r>
                        <a:rPr lang="fr-FR" sz="1600" b="1" dirty="0">
                          <a:solidFill>
                            <a:srgbClr val="595959"/>
                          </a:solidFill>
                          <a:latin typeface="Frutiger Roman"/>
                          <a:ea typeface="Times New Roman"/>
                          <a:cs typeface="Arial"/>
                        </a:rPr>
                        <a:t>Nombre de dommages avec fuite sur ouvrages enterrés </a:t>
                      </a:r>
                      <a:endParaRPr lang="fr-FR" sz="1100" dirty="0">
                        <a:solidFill>
                          <a:srgbClr val="5F497A"/>
                        </a:solidFill>
                        <a:latin typeface="Times New Roman"/>
                        <a:ea typeface="Times New Roman"/>
                      </a:endParaRPr>
                    </a:p>
                  </a:txBody>
                  <a:tcPr marL="55558" marR="55558" marT="0" marB="0" anchor="ctr">
                    <a:lnL>
                      <a:noFill/>
                    </a:lnL>
                    <a:lnR>
                      <a:noFill/>
                    </a:lnR>
                    <a:lnT>
                      <a:noFill/>
                    </a:lnT>
                    <a:lnB w="12700" cap="flat" cmpd="sng" algn="ctr">
                      <a:solidFill>
                        <a:srgbClr val="8064A2"/>
                      </a:solidFill>
                      <a:prstDash val="solid"/>
                      <a:round/>
                      <a:headEnd type="none" w="med" len="med"/>
                      <a:tailEnd type="none" w="med" len="med"/>
                    </a:lnB>
                  </a:tcPr>
                </a:tc>
                <a:tc>
                  <a:txBody>
                    <a:bodyPr/>
                    <a:lstStyle/>
                    <a:p>
                      <a:pPr algn="ctr">
                        <a:spcAft>
                          <a:spcPts val="0"/>
                        </a:spcAft>
                      </a:pPr>
                      <a:r>
                        <a:rPr lang="fr-FR" sz="1600" dirty="0" smtClean="0">
                          <a:solidFill>
                            <a:srgbClr val="595959"/>
                          </a:solidFill>
                          <a:latin typeface="Frutiger Roman"/>
                          <a:ea typeface="Times New Roman"/>
                          <a:cs typeface="Arial"/>
                        </a:rPr>
                        <a:t>8</a:t>
                      </a:r>
                      <a:endParaRPr lang="fr-FR" sz="1100" dirty="0">
                        <a:solidFill>
                          <a:srgbClr val="5F497A"/>
                        </a:solidFill>
                        <a:latin typeface="Times New Roman"/>
                        <a:ea typeface="Times New Roman"/>
                      </a:endParaRPr>
                    </a:p>
                  </a:txBody>
                  <a:tcPr marL="55558" marR="55558" marT="0" marB="0" anchor="ctr">
                    <a:lnL>
                      <a:noFill/>
                    </a:lnL>
                    <a:lnR>
                      <a:noFill/>
                    </a:lnR>
                    <a:lnT>
                      <a:noFill/>
                    </a:lnT>
                    <a:lnB w="12700" cap="flat" cmpd="sng" algn="ctr">
                      <a:solidFill>
                        <a:srgbClr val="8064A2"/>
                      </a:solidFill>
                      <a:prstDash val="solid"/>
                      <a:round/>
                      <a:headEnd type="none" w="med" len="med"/>
                      <a:tailEnd type="none" w="med" len="med"/>
                    </a:lnB>
                  </a:tcPr>
                </a:tc>
                <a:tc>
                  <a:txBody>
                    <a:bodyPr/>
                    <a:lstStyle/>
                    <a:p>
                      <a:pPr algn="ctr">
                        <a:spcAft>
                          <a:spcPts val="0"/>
                        </a:spcAft>
                      </a:pPr>
                      <a:r>
                        <a:rPr lang="fr-FR" sz="1100" dirty="0" smtClean="0">
                          <a:solidFill>
                            <a:srgbClr val="595959"/>
                          </a:solidFill>
                          <a:latin typeface="Frutiger Roman"/>
                          <a:ea typeface="Times New Roman"/>
                          <a:cs typeface="Arial"/>
                        </a:rPr>
                        <a:t>10</a:t>
                      </a:r>
                      <a:endParaRPr lang="fr-FR" sz="1100" dirty="0">
                        <a:solidFill>
                          <a:srgbClr val="5F497A"/>
                        </a:solidFill>
                        <a:latin typeface="Times New Roman"/>
                        <a:ea typeface="Times New Roman"/>
                      </a:endParaRPr>
                    </a:p>
                  </a:txBody>
                  <a:tcPr marL="55558" marR="55558" marT="0" marB="0" anchor="ctr">
                    <a:lnL>
                      <a:noFill/>
                    </a:lnL>
                    <a:lnR>
                      <a:noFill/>
                    </a:lnR>
                    <a:lnT>
                      <a:noFill/>
                    </a:lnT>
                    <a:lnB w="12700" cap="flat" cmpd="sng" algn="ctr">
                      <a:solidFill>
                        <a:srgbClr val="8064A2"/>
                      </a:solidFill>
                      <a:prstDash val="solid"/>
                      <a:round/>
                      <a:headEnd type="none" w="med" len="med"/>
                      <a:tailEnd type="none" w="med" len="med"/>
                    </a:lnB>
                  </a:tcPr>
                </a:tc>
              </a:tr>
            </a:tbl>
          </a:graphicData>
        </a:graphic>
      </p:graphicFrame>
      <p:pic>
        <p:nvPicPr>
          <p:cNvPr id="17" name="Image 16"/>
          <p:cNvPicPr/>
          <p:nvPr/>
        </p:nvPicPr>
        <p:blipFill>
          <a:blip r:embed="rId3" cstate="print"/>
          <a:srcRect/>
          <a:stretch>
            <a:fillRect/>
          </a:stretch>
        </p:blipFill>
        <p:spPr bwMode="auto">
          <a:xfrm>
            <a:off x="393700" y="1797050"/>
            <a:ext cx="4641828" cy="2254469"/>
          </a:xfrm>
          <a:prstGeom prst="rect">
            <a:avLst/>
          </a:prstGeom>
          <a:noFill/>
          <a:ln w="9525">
            <a:noFill/>
            <a:miter lim="800000"/>
            <a:headEnd/>
            <a:tailEnd/>
          </a:ln>
        </p:spPr>
      </p:pic>
      <p:pic>
        <p:nvPicPr>
          <p:cNvPr id="18" name="Image 17"/>
          <p:cNvPicPr/>
          <p:nvPr/>
        </p:nvPicPr>
        <p:blipFill>
          <a:blip r:embed="rId4" cstate="print"/>
          <a:srcRect/>
          <a:stretch>
            <a:fillRect/>
          </a:stretch>
        </p:blipFill>
        <p:spPr bwMode="auto">
          <a:xfrm>
            <a:off x="5118100" y="1797050"/>
            <a:ext cx="4641828" cy="2254469"/>
          </a:xfrm>
          <a:prstGeom prst="rect">
            <a:avLst/>
          </a:prstGeom>
          <a:noFill/>
          <a:ln w="9525">
            <a:noFill/>
            <a:miter lim="800000"/>
            <a:headEnd/>
            <a:tailEnd/>
          </a:ln>
        </p:spPr>
      </p:pic>
      <p:sp>
        <p:nvSpPr>
          <p:cNvPr id="19" name="Text Box 2"/>
          <p:cNvSpPr txBox="1">
            <a:spLocks noChangeArrowheads="1"/>
          </p:cNvSpPr>
          <p:nvPr/>
        </p:nvSpPr>
        <p:spPr bwMode="auto">
          <a:xfrm>
            <a:off x="4332461" y="3688828"/>
            <a:ext cx="773113" cy="3079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FR" sz="1400" b="1" i="0" u="none" strike="noStrike" cap="none" normalizeH="0" baseline="0" dirty="0" smtClean="0">
                <a:ln>
                  <a:noFill/>
                </a:ln>
                <a:solidFill>
                  <a:srgbClr val="808080"/>
                </a:solidFill>
                <a:effectLst/>
                <a:latin typeface="Calibri" pitchFamily="34" charset="0"/>
                <a:cs typeface="Arial" pitchFamily="34" charset="0"/>
              </a:rPr>
              <a:t>2014</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 name="Text Box 2"/>
          <p:cNvSpPr txBox="1">
            <a:spLocks noChangeArrowheads="1"/>
          </p:cNvSpPr>
          <p:nvPr/>
        </p:nvSpPr>
        <p:spPr bwMode="auto">
          <a:xfrm>
            <a:off x="9054404" y="3689524"/>
            <a:ext cx="773113" cy="3079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FR" sz="1400" b="1" i="0" u="none" strike="noStrike" cap="none" normalizeH="0" baseline="0" dirty="0" smtClean="0">
                <a:ln>
                  <a:noFill/>
                </a:ln>
                <a:solidFill>
                  <a:srgbClr val="808080"/>
                </a:solidFill>
                <a:effectLst/>
                <a:latin typeface="Calibri" pitchFamily="34" charset="0"/>
                <a:cs typeface="Arial" pitchFamily="34" charset="0"/>
              </a:rPr>
              <a:t>2014</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1087</TotalTime>
  <Words>742</Words>
  <Application>Microsoft Office PowerPoint</Application>
  <PresentationFormat>Personnalisé</PresentationFormat>
  <Paragraphs>224</Paragraphs>
  <Slides>10</Slides>
  <Notes>5</Notes>
  <HiddenSlides>0</HiddenSlides>
  <MMClips>0</MMClips>
  <ScaleCrop>false</ScaleCrop>
  <HeadingPairs>
    <vt:vector size="4" baseType="variant">
      <vt:variant>
        <vt:lpstr>Thème</vt:lpstr>
      </vt:variant>
      <vt:variant>
        <vt:i4>1</vt:i4>
      </vt:variant>
      <vt:variant>
        <vt:lpstr>Titres des diapositives</vt:lpstr>
      </vt:variant>
      <vt:variant>
        <vt:i4>10</vt:i4>
      </vt:variant>
    </vt:vector>
  </HeadingPairs>
  <TitlesOfParts>
    <vt:vector size="11" baseType="lpstr">
      <vt:lpstr>Office Theme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PETIT ADELINE</dc:creator>
  <cp:lastModifiedBy>Magnus_adm</cp:lastModifiedBy>
  <cp:revision>105</cp:revision>
  <dcterms:modified xsi:type="dcterms:W3CDTF">2015-10-27T14:02:31Z</dcterms:modified>
</cp:coreProperties>
</file>