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7" r:id="rId2"/>
    <p:sldId id="423" r:id="rId3"/>
    <p:sldId id="386" r:id="rId4"/>
    <p:sldId id="388" r:id="rId5"/>
    <p:sldId id="344" r:id="rId6"/>
    <p:sldId id="347" r:id="rId7"/>
    <p:sldId id="348" r:id="rId8"/>
    <p:sldId id="313" r:id="rId9"/>
    <p:sldId id="398" r:id="rId10"/>
    <p:sldId id="397" r:id="rId11"/>
    <p:sldId id="361" r:id="rId12"/>
    <p:sldId id="419" r:id="rId13"/>
    <p:sldId id="421" r:id="rId14"/>
    <p:sldId id="411" r:id="rId15"/>
    <p:sldId id="402" r:id="rId16"/>
    <p:sldId id="403" r:id="rId17"/>
  </p:sldIdLst>
  <p:sldSz cx="9144000" cy="6858000" type="screen4x3"/>
  <p:notesSz cx="7102475" cy="102346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3B7"/>
    <a:srgbClr val="626B82"/>
    <a:srgbClr val="09357A"/>
    <a:srgbClr val="4A3D60"/>
    <a:srgbClr val="5D8324"/>
    <a:srgbClr val="EB73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60" autoAdjust="0"/>
    <p:restoredTop sz="89964" autoAdjust="0"/>
  </p:normalViewPr>
  <p:slideViewPr>
    <p:cSldViewPr snapToGrid="0" snapToObjects="1">
      <p:cViewPr>
        <p:scale>
          <a:sx n="90" d="100"/>
          <a:sy n="90" d="100"/>
        </p:scale>
        <p:origin x="-2514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10" d="100"/>
          <a:sy n="110" d="100"/>
        </p:scale>
        <p:origin x="-576" y="3222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7739" cy="511731"/>
          </a:xfrm>
          <a:prstGeom prst="rect">
            <a:avLst/>
          </a:prstGeom>
        </p:spPr>
        <p:txBody>
          <a:bodyPr vert="horz" lIns="94787" tIns="47393" rIns="94787" bIns="4739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3093" y="0"/>
            <a:ext cx="3077739" cy="511731"/>
          </a:xfrm>
          <a:prstGeom prst="rect">
            <a:avLst/>
          </a:prstGeom>
        </p:spPr>
        <p:txBody>
          <a:bodyPr vert="horz" lIns="94787" tIns="47393" rIns="94787" bIns="47393" rtlCol="0"/>
          <a:lstStyle>
            <a:lvl1pPr algn="r">
              <a:defRPr sz="1200"/>
            </a:lvl1pPr>
          </a:lstStyle>
          <a:p>
            <a:fld id="{A9E4B44B-6D9B-AD4F-9321-BDFCD0F39BF1}" type="datetimeFigureOut">
              <a:rPr lang="fr-FR" smtClean="0"/>
              <a:pPr/>
              <a:t>27/10/15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7739" cy="511731"/>
          </a:xfrm>
          <a:prstGeom prst="rect">
            <a:avLst/>
          </a:prstGeom>
        </p:spPr>
        <p:txBody>
          <a:bodyPr vert="horz" lIns="94787" tIns="47393" rIns="94787" bIns="4739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3093" y="9721106"/>
            <a:ext cx="3077739" cy="511731"/>
          </a:xfrm>
          <a:prstGeom prst="rect">
            <a:avLst/>
          </a:prstGeom>
        </p:spPr>
        <p:txBody>
          <a:bodyPr vert="horz" lIns="94787" tIns="47393" rIns="94787" bIns="47393" rtlCol="0" anchor="b"/>
          <a:lstStyle>
            <a:lvl1pPr algn="r">
              <a:defRPr sz="1200"/>
            </a:lvl1pPr>
          </a:lstStyle>
          <a:p>
            <a:fld id="{DCE3075C-6F04-9B47-947F-7AFA887ED83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509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7739" cy="511731"/>
          </a:xfrm>
          <a:prstGeom prst="rect">
            <a:avLst/>
          </a:prstGeom>
        </p:spPr>
        <p:txBody>
          <a:bodyPr vert="horz" lIns="94787" tIns="47393" rIns="94787" bIns="4739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093" y="0"/>
            <a:ext cx="3077739" cy="511731"/>
          </a:xfrm>
          <a:prstGeom prst="rect">
            <a:avLst/>
          </a:prstGeom>
        </p:spPr>
        <p:txBody>
          <a:bodyPr vert="horz" lIns="94787" tIns="47393" rIns="94787" bIns="47393" rtlCol="0"/>
          <a:lstStyle>
            <a:lvl1pPr algn="r">
              <a:defRPr sz="1200"/>
            </a:lvl1pPr>
          </a:lstStyle>
          <a:p>
            <a:fld id="{316792C5-C529-C544-9FF8-A697E7747613}" type="datetimeFigureOut">
              <a:rPr lang="fr-FR" smtClean="0"/>
              <a:pPr/>
              <a:t>27/10/15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87" tIns="47393" rIns="94787" bIns="47393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10248" y="4861442"/>
            <a:ext cx="5681980" cy="4605576"/>
          </a:xfrm>
          <a:prstGeom prst="rect">
            <a:avLst/>
          </a:prstGeom>
        </p:spPr>
        <p:txBody>
          <a:bodyPr vert="horz" lIns="94787" tIns="47393" rIns="94787" bIns="47393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7739" cy="511731"/>
          </a:xfrm>
          <a:prstGeom prst="rect">
            <a:avLst/>
          </a:prstGeom>
        </p:spPr>
        <p:txBody>
          <a:bodyPr vert="horz" lIns="94787" tIns="47393" rIns="94787" bIns="4739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093" y="9721106"/>
            <a:ext cx="3077739" cy="511731"/>
          </a:xfrm>
          <a:prstGeom prst="rect">
            <a:avLst/>
          </a:prstGeom>
        </p:spPr>
        <p:txBody>
          <a:bodyPr vert="horz" lIns="94787" tIns="47393" rIns="94787" bIns="47393" rtlCol="0" anchor="b"/>
          <a:lstStyle>
            <a:lvl1pPr algn="r">
              <a:defRPr sz="1200"/>
            </a:lvl1pPr>
          </a:lstStyle>
          <a:p>
            <a:fld id="{BF638403-2DAA-C145-9425-6D958096BEA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66920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24474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2935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32500" lnSpcReduction="20000"/>
          </a:bodyPr>
          <a:lstStyle/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2935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2935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2935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2935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2935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293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2935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293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293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2935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Chiffres tarif par option</a:t>
            </a:r>
            <a:r>
              <a:rPr lang="fr-FR" baseline="0" dirty="0" smtClean="0"/>
              <a:t>  sans historique car nouveaux 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293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293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2935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38403-2DAA-C145-9425-6D958096BEA0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293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9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9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9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9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9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9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9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9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9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9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9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9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9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9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9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9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01_COUV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824"/>
            <a:ext cx="9139772" cy="685635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90800" y="149926"/>
            <a:ext cx="6405467" cy="1470025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2400" b="1"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4559300" y="1790700"/>
            <a:ext cx="4437063" cy="369411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RDF-Suit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9141968" cy="6857998"/>
          </a:xfrm>
          <a:prstGeom prst="rect">
            <a:avLst/>
          </a:prstGeom>
        </p:spPr>
      </p:pic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767236" y="1102395"/>
            <a:ext cx="7919564" cy="5023768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0073B7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ZoneTexte 11">
            <a:hlinkClick r:id="" action="ppaction://noaction"/>
          </p:cNvPr>
          <p:cNvSpPr txBox="1"/>
          <p:nvPr userDrawn="1"/>
        </p:nvSpPr>
        <p:spPr>
          <a:xfrm>
            <a:off x="0" y="0"/>
            <a:ext cx="3227684" cy="727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3" action="ppaction://hlinksldjump"/>
          </p:cNvPr>
          <p:cNvSpPr txBox="1"/>
          <p:nvPr userDrawn="1"/>
        </p:nvSpPr>
        <p:spPr>
          <a:xfrm>
            <a:off x="3227684" y="0"/>
            <a:ext cx="2632414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ZoneTexte 17">
            <a:hlinkClick r:id="rId4" action="ppaction://hlinksldjump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>
            <a:hlinkClick r:id="rId3" action="ppaction://hlinksldjump"/>
          </p:cNvPr>
          <p:cNvSpPr txBox="1"/>
          <p:nvPr userDrawn="1"/>
        </p:nvSpPr>
        <p:spPr>
          <a:xfrm>
            <a:off x="5860097" y="0"/>
            <a:ext cx="1508016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48D12C0F-5BF9-4DBC-9ED8-794A11A743D8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SDEGHR CRAC 2014</a:t>
            </a:r>
            <a:endParaRPr lang="fr-FR" dirty="0"/>
          </a:p>
        </p:txBody>
      </p:sp>
      <p:sp>
        <p:nvSpPr>
          <p:cNvPr id="13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227685" y="379413"/>
            <a:ext cx="5803604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RDF-Suit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" y="0"/>
            <a:ext cx="9141968" cy="6857998"/>
          </a:xfrm>
          <a:prstGeom prst="rect">
            <a:avLst/>
          </a:prstGeom>
        </p:spPr>
      </p:pic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754008" y="1966673"/>
            <a:ext cx="4153658" cy="41594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0073B7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3" name="Titre 11"/>
          <p:cNvSpPr>
            <a:spLocks noGrp="1"/>
          </p:cNvSpPr>
          <p:nvPr>
            <p:ph type="title"/>
          </p:nvPr>
        </p:nvSpPr>
        <p:spPr>
          <a:xfrm>
            <a:off x="754008" y="1102395"/>
            <a:ext cx="8277280" cy="86427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>
              <a:defRPr sz="2600" b="1">
                <a:solidFill>
                  <a:srgbClr val="0073B7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15" name="Espace réservé pour une image  15"/>
          <p:cNvSpPr>
            <a:spLocks noGrp="1"/>
          </p:cNvSpPr>
          <p:nvPr>
            <p:ph type="pic" sz="quarter" idx="14"/>
          </p:nvPr>
        </p:nvSpPr>
        <p:spPr>
          <a:xfrm>
            <a:off x="4907666" y="1966913"/>
            <a:ext cx="4123622" cy="415925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ZoneTexte 11">
            <a:hlinkClick r:id="" action="ppaction://noaction"/>
          </p:cNvPr>
          <p:cNvSpPr txBox="1"/>
          <p:nvPr userDrawn="1"/>
        </p:nvSpPr>
        <p:spPr>
          <a:xfrm>
            <a:off x="0" y="0"/>
            <a:ext cx="3227684" cy="727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>
            <a:hlinkClick r:id="rId3" action="ppaction://hlinksldjump"/>
          </p:cNvPr>
          <p:cNvSpPr txBox="1"/>
          <p:nvPr userDrawn="1"/>
        </p:nvSpPr>
        <p:spPr>
          <a:xfrm>
            <a:off x="3227684" y="0"/>
            <a:ext cx="2632414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0" name="ZoneTexte 19">
            <a:hlinkClick r:id="rId4" action="ppaction://hlinksldjump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1" name="ZoneTexte 20">
            <a:hlinkClick r:id="rId3" action="ppaction://hlinksldjump"/>
          </p:cNvPr>
          <p:cNvSpPr txBox="1"/>
          <p:nvPr userDrawn="1"/>
        </p:nvSpPr>
        <p:spPr>
          <a:xfrm>
            <a:off x="5860097" y="0"/>
            <a:ext cx="1508016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A17AFA5B-87B5-4733-8633-E5C9455EE19C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22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SDEGHR CRAC 2014</a:t>
            </a:r>
            <a:endParaRPr lang="fr-FR" dirty="0"/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227685" y="379413"/>
            <a:ext cx="5803604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RDF-Suit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" y="0"/>
            <a:ext cx="9141968" cy="6857998"/>
          </a:xfrm>
          <a:prstGeom prst="rect">
            <a:avLst/>
          </a:prstGeom>
        </p:spPr>
      </p:pic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767236" y="1102395"/>
            <a:ext cx="4140430" cy="5023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0073B7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3" name="Espace réservé pour une image  15"/>
          <p:cNvSpPr>
            <a:spLocks noGrp="1"/>
          </p:cNvSpPr>
          <p:nvPr>
            <p:ph type="pic" sz="quarter" idx="14"/>
          </p:nvPr>
        </p:nvSpPr>
        <p:spPr>
          <a:xfrm>
            <a:off x="4907666" y="1102395"/>
            <a:ext cx="4123622" cy="502376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ZoneTexte 10">
            <a:hlinkClick r:id="" action="ppaction://noaction"/>
          </p:cNvPr>
          <p:cNvSpPr txBox="1"/>
          <p:nvPr userDrawn="1"/>
        </p:nvSpPr>
        <p:spPr>
          <a:xfrm>
            <a:off x="0" y="0"/>
            <a:ext cx="3227684" cy="727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3" action="ppaction://hlinksldjump"/>
          </p:cNvPr>
          <p:cNvSpPr txBox="1"/>
          <p:nvPr userDrawn="1"/>
        </p:nvSpPr>
        <p:spPr>
          <a:xfrm>
            <a:off x="3227684" y="0"/>
            <a:ext cx="2632414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ZoneTexte 17">
            <a:hlinkClick r:id="rId4" action="ppaction://hlinksldjump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>
            <a:hlinkClick r:id="rId3" action="ppaction://hlinksldjump"/>
          </p:cNvPr>
          <p:cNvSpPr txBox="1"/>
          <p:nvPr userDrawn="1"/>
        </p:nvSpPr>
        <p:spPr>
          <a:xfrm>
            <a:off x="5860097" y="0"/>
            <a:ext cx="1508016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30462471-6EE7-407C-8262-C94FBF5583B2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SDEGHR CRAC 2014</a:t>
            </a:r>
            <a:endParaRPr lang="fr-FR" dirty="0"/>
          </a:p>
        </p:txBody>
      </p:sp>
      <p:sp>
        <p:nvSpPr>
          <p:cNvPr id="12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227685" y="379413"/>
            <a:ext cx="5803604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F-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" y="0"/>
            <a:ext cx="9141968" cy="6857998"/>
          </a:xfrm>
          <a:prstGeom prst="rect">
            <a:avLst/>
          </a:prstGeom>
        </p:spPr>
      </p:pic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990600" y="3853973"/>
            <a:ext cx="7696199" cy="227219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EB731E"/>
              </a:buClr>
              <a:buFont typeface="+mj-lt"/>
              <a:buAutoNum type="arabicPeriod"/>
              <a:defRPr sz="1500" b="1">
                <a:solidFill>
                  <a:srgbClr val="EB731E"/>
                </a:solidFill>
              </a:defRPr>
            </a:lvl1pPr>
            <a:lvl2pPr marL="800100" indent="-342900">
              <a:buClr>
                <a:srgbClr val="EB731E"/>
              </a:buClr>
              <a:buFont typeface="+mj-lt"/>
              <a:buAutoNum type="arabicPeriod"/>
              <a:defRPr sz="1400">
                <a:solidFill>
                  <a:srgbClr val="EB731E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ZoneTexte 10">
            <a:hlinkClick r:id="" action="ppaction://noaction"/>
          </p:cNvPr>
          <p:cNvSpPr txBox="1"/>
          <p:nvPr userDrawn="1"/>
        </p:nvSpPr>
        <p:spPr>
          <a:xfrm>
            <a:off x="3267368" y="0"/>
            <a:ext cx="2592730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5" name="ZoneTexte 14">
            <a:hlinkClick r:id="rId3" action="ppaction://hlinksldjump"/>
          </p:cNvPr>
          <p:cNvSpPr txBox="1"/>
          <p:nvPr userDrawn="1"/>
        </p:nvSpPr>
        <p:spPr>
          <a:xfrm>
            <a:off x="0" y="0"/>
            <a:ext cx="3267368" cy="926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>
            <a:hlinkClick r:id="rId4" action="ppaction://hlinksldjump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3" action="ppaction://hlinksldjump"/>
          </p:cNvPr>
          <p:cNvSpPr txBox="1"/>
          <p:nvPr userDrawn="1"/>
        </p:nvSpPr>
        <p:spPr>
          <a:xfrm>
            <a:off x="5860097" y="0"/>
            <a:ext cx="1508016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AC9693CA-29DB-4731-966E-AE496974E4E1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1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SDEGHR CRAC 2014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F-suit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9141967" cy="6857998"/>
          </a:xfrm>
          <a:prstGeom prst="rect">
            <a:avLst/>
          </a:prstGeom>
        </p:spPr>
      </p:pic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754008" y="1966673"/>
            <a:ext cx="7932792" cy="41594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EB731E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8" name="Titre 11"/>
          <p:cNvSpPr>
            <a:spLocks noGrp="1"/>
          </p:cNvSpPr>
          <p:nvPr>
            <p:ph type="title"/>
          </p:nvPr>
        </p:nvSpPr>
        <p:spPr>
          <a:xfrm>
            <a:off x="754008" y="1102395"/>
            <a:ext cx="7932792" cy="86427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>
              <a:defRPr sz="2600" b="1">
                <a:solidFill>
                  <a:srgbClr val="EB731E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ZoneTexte 14">
            <a:hlinkClick r:id="" action="ppaction://noaction"/>
          </p:cNvPr>
          <p:cNvSpPr txBox="1"/>
          <p:nvPr userDrawn="1"/>
        </p:nvSpPr>
        <p:spPr>
          <a:xfrm>
            <a:off x="3267368" y="0"/>
            <a:ext cx="2592730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>
            <a:hlinkClick r:id="rId3" action="ppaction://hlinksldjump"/>
          </p:cNvPr>
          <p:cNvSpPr txBox="1"/>
          <p:nvPr userDrawn="1"/>
        </p:nvSpPr>
        <p:spPr>
          <a:xfrm>
            <a:off x="0" y="0"/>
            <a:ext cx="3267368" cy="740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4" action="ppaction://hlinksldjump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ZoneTexte 17">
            <a:hlinkClick r:id="rId3" action="ppaction://hlinksldjump"/>
          </p:cNvPr>
          <p:cNvSpPr txBox="1"/>
          <p:nvPr userDrawn="1"/>
        </p:nvSpPr>
        <p:spPr>
          <a:xfrm>
            <a:off x="5860097" y="0"/>
            <a:ext cx="1508016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3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3285A572-5AF7-4E09-9046-DE7077B00465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SDEGHR CRAC 2014</a:t>
            </a:r>
            <a:endParaRPr lang="fr-FR" dirty="0"/>
          </a:p>
        </p:txBody>
      </p:sp>
      <p:sp>
        <p:nvSpPr>
          <p:cNvPr id="19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72285" y="379413"/>
            <a:ext cx="5659003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F-suit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" y="0"/>
            <a:ext cx="9141967" cy="6857998"/>
          </a:xfrm>
          <a:prstGeom prst="rect">
            <a:avLst/>
          </a:prstGeom>
        </p:spPr>
      </p:pic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754008" y="1102395"/>
            <a:ext cx="7932792" cy="50237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EB731E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ZoneTexte 13">
            <a:hlinkClick r:id="" action="ppaction://noaction"/>
          </p:cNvPr>
          <p:cNvSpPr txBox="1"/>
          <p:nvPr userDrawn="1"/>
        </p:nvSpPr>
        <p:spPr>
          <a:xfrm>
            <a:off x="3267368" y="0"/>
            <a:ext cx="2592730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5" name="ZoneTexte 14">
            <a:hlinkClick r:id="rId3" action="ppaction://hlinksldjump"/>
          </p:cNvPr>
          <p:cNvSpPr txBox="1"/>
          <p:nvPr userDrawn="1"/>
        </p:nvSpPr>
        <p:spPr>
          <a:xfrm>
            <a:off x="0" y="0"/>
            <a:ext cx="3267368" cy="740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>
            <a:hlinkClick r:id="rId4" action="ppaction://hlinksldjump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3" action="ppaction://hlinksldjump"/>
          </p:cNvPr>
          <p:cNvSpPr txBox="1"/>
          <p:nvPr userDrawn="1"/>
        </p:nvSpPr>
        <p:spPr>
          <a:xfrm>
            <a:off x="5860097" y="0"/>
            <a:ext cx="1508016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A0A3B6A0-AEBA-40B0-9919-01D89C1DEC5E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SDEGHR CRAC 2014</a:t>
            </a:r>
            <a:endParaRPr lang="fr-FR" dirty="0"/>
          </a:p>
        </p:txBody>
      </p:sp>
      <p:sp>
        <p:nvSpPr>
          <p:cNvPr id="18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72285" y="379413"/>
            <a:ext cx="5659003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F-suit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" y="0"/>
            <a:ext cx="9141967" cy="6857998"/>
          </a:xfrm>
          <a:prstGeom prst="rect">
            <a:avLst/>
          </a:prstGeom>
        </p:spPr>
      </p:pic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793691" y="1966673"/>
            <a:ext cx="4113975" cy="415949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EB731E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8" name="Titre 11"/>
          <p:cNvSpPr>
            <a:spLocks noGrp="1"/>
          </p:cNvSpPr>
          <p:nvPr>
            <p:ph type="title"/>
          </p:nvPr>
        </p:nvSpPr>
        <p:spPr>
          <a:xfrm>
            <a:off x="793692" y="1102395"/>
            <a:ext cx="8237595" cy="86427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>
              <a:defRPr sz="2600" b="1">
                <a:solidFill>
                  <a:srgbClr val="EB731E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10" name="Espace réservé pour une image  15"/>
          <p:cNvSpPr>
            <a:spLocks noGrp="1"/>
          </p:cNvSpPr>
          <p:nvPr>
            <p:ph type="pic" sz="quarter" idx="14"/>
          </p:nvPr>
        </p:nvSpPr>
        <p:spPr>
          <a:xfrm>
            <a:off x="4907666" y="1966913"/>
            <a:ext cx="4123622" cy="415925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ZoneTexte 15">
            <a:hlinkClick r:id="" action="ppaction://noaction"/>
          </p:cNvPr>
          <p:cNvSpPr txBox="1"/>
          <p:nvPr userDrawn="1"/>
        </p:nvSpPr>
        <p:spPr>
          <a:xfrm>
            <a:off x="3267368" y="0"/>
            <a:ext cx="2592730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3" action="ppaction://hlinksldjump"/>
          </p:cNvPr>
          <p:cNvSpPr txBox="1"/>
          <p:nvPr userDrawn="1"/>
        </p:nvSpPr>
        <p:spPr>
          <a:xfrm>
            <a:off x="0" y="0"/>
            <a:ext cx="3267368" cy="740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ZoneTexte 17">
            <a:hlinkClick r:id="rId4" action="ppaction://hlinksldjump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>
            <a:hlinkClick r:id="rId3" action="ppaction://hlinksldjump"/>
          </p:cNvPr>
          <p:cNvSpPr txBox="1"/>
          <p:nvPr userDrawn="1"/>
        </p:nvSpPr>
        <p:spPr>
          <a:xfrm>
            <a:off x="5860097" y="0"/>
            <a:ext cx="1508016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F856F64B-9586-4430-A208-679E90F709D2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SDEGHR CRAC 2014</a:t>
            </a:r>
            <a:endParaRPr lang="fr-FR" dirty="0"/>
          </a:p>
        </p:txBody>
      </p:sp>
      <p:sp>
        <p:nvSpPr>
          <p:cNvPr id="20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72285" y="379413"/>
            <a:ext cx="5659003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F-suit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27" y="1648"/>
            <a:ext cx="9139772" cy="6856352"/>
          </a:xfrm>
          <a:prstGeom prst="rect">
            <a:avLst/>
          </a:prstGeom>
        </p:spPr>
      </p:pic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780464" y="1102395"/>
            <a:ext cx="4127202" cy="5023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EB731E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9" name="Espace réservé pour une image  15"/>
          <p:cNvSpPr>
            <a:spLocks noGrp="1"/>
          </p:cNvSpPr>
          <p:nvPr>
            <p:ph type="pic" sz="quarter" idx="14"/>
          </p:nvPr>
        </p:nvSpPr>
        <p:spPr>
          <a:xfrm>
            <a:off x="4907666" y="1102395"/>
            <a:ext cx="4123622" cy="502376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ZoneTexte 14">
            <a:hlinkClick r:id="" action="ppaction://noaction"/>
          </p:cNvPr>
          <p:cNvSpPr txBox="1"/>
          <p:nvPr userDrawn="1"/>
        </p:nvSpPr>
        <p:spPr>
          <a:xfrm>
            <a:off x="3267368" y="0"/>
            <a:ext cx="2592730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>
            <a:hlinkClick r:id="rId3" action="ppaction://hlinksldjump"/>
          </p:cNvPr>
          <p:cNvSpPr txBox="1"/>
          <p:nvPr userDrawn="1"/>
        </p:nvSpPr>
        <p:spPr>
          <a:xfrm>
            <a:off x="0" y="0"/>
            <a:ext cx="3267368" cy="740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4" action="ppaction://hlinksldjump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ZoneTexte 17">
            <a:hlinkClick r:id="rId3" action="ppaction://hlinksldjump"/>
          </p:cNvPr>
          <p:cNvSpPr txBox="1"/>
          <p:nvPr userDrawn="1"/>
        </p:nvSpPr>
        <p:spPr>
          <a:xfrm>
            <a:off x="5860097" y="0"/>
            <a:ext cx="1508016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3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5F81147D-7C24-470B-A44F-64AA51D564A6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SDEGHR CRAC 2014</a:t>
            </a:r>
            <a:endParaRPr lang="fr-FR" dirty="0"/>
          </a:p>
        </p:txBody>
      </p:sp>
      <p:sp>
        <p:nvSpPr>
          <p:cNvPr id="19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72285" y="379413"/>
            <a:ext cx="5659003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locuteurs-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9141967" cy="6857998"/>
          </a:xfrm>
          <a:prstGeom prst="rect">
            <a:avLst/>
          </a:prstGeom>
        </p:spPr>
      </p:pic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990600" y="3853973"/>
            <a:ext cx="7696199" cy="227219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buClr>
                <a:srgbClr val="4A3D60"/>
              </a:buClr>
              <a:buFont typeface="+mj-lt"/>
              <a:buAutoNum type="arabicPeriod"/>
              <a:defRPr sz="1500" b="1">
                <a:solidFill>
                  <a:srgbClr val="4A3D60"/>
                </a:solidFill>
              </a:defRPr>
            </a:lvl1pPr>
            <a:lvl2pPr marL="800100" indent="-342900">
              <a:buClr>
                <a:srgbClr val="4A3D60"/>
              </a:buClr>
              <a:buFont typeface="+mj-lt"/>
              <a:buAutoNum type="arabicPeriod"/>
              <a:defRPr sz="1400">
                <a:solidFill>
                  <a:srgbClr val="4A3D6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ZoneTexte 10">
            <a:hlinkClick r:id="rId3" action="ppaction://hlinksldjump"/>
          </p:cNvPr>
          <p:cNvSpPr txBox="1"/>
          <p:nvPr userDrawn="1"/>
        </p:nvSpPr>
        <p:spPr>
          <a:xfrm>
            <a:off x="4775382" y="0"/>
            <a:ext cx="2592730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5" name="ZoneTexte 14">
            <a:hlinkClick r:id="" action="ppaction://noaction"/>
          </p:cNvPr>
          <p:cNvSpPr txBox="1"/>
          <p:nvPr userDrawn="1"/>
        </p:nvSpPr>
        <p:spPr>
          <a:xfrm>
            <a:off x="2076828" y="2"/>
            <a:ext cx="2698554" cy="370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>
            <a:hlinkClick r:id="rId4" action="ppaction://hlinksldjump"/>
          </p:cNvPr>
          <p:cNvSpPr txBox="1"/>
          <p:nvPr userDrawn="1"/>
        </p:nvSpPr>
        <p:spPr>
          <a:xfrm>
            <a:off x="0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3" action="ppaction://hlinksldjump"/>
          </p:cNvPr>
          <p:cNvSpPr txBox="1"/>
          <p:nvPr userDrawn="1"/>
        </p:nvSpPr>
        <p:spPr>
          <a:xfrm>
            <a:off x="7368112" y="0"/>
            <a:ext cx="177385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C4F2B568-115B-4B94-9682-5CEFD3606AEE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1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SDEGHR CRAC 2014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locuteurs-suit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" y="0"/>
            <a:ext cx="9141967" cy="6857997"/>
          </a:xfrm>
          <a:prstGeom prst="rect">
            <a:avLst/>
          </a:prstGeom>
        </p:spPr>
      </p:pic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990599" y="1966673"/>
            <a:ext cx="7696200" cy="41594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4A3D60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8" name="Titre 11"/>
          <p:cNvSpPr>
            <a:spLocks noGrp="1"/>
          </p:cNvSpPr>
          <p:nvPr>
            <p:ph type="title"/>
          </p:nvPr>
        </p:nvSpPr>
        <p:spPr>
          <a:xfrm>
            <a:off x="990600" y="1102395"/>
            <a:ext cx="7696199" cy="864278"/>
          </a:xfrm>
          <a:prstGeom prst="rect">
            <a:avLst/>
          </a:prstGeom>
        </p:spPr>
        <p:txBody>
          <a:bodyPr lIns="0" rIns="0" bIns="0" anchor="ctr">
            <a:noAutofit/>
          </a:bodyPr>
          <a:lstStyle>
            <a:lvl1pPr algn="l">
              <a:defRPr sz="2600" b="1">
                <a:solidFill>
                  <a:srgbClr val="4A3D60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ZoneTexte 14">
            <a:hlinkClick r:id="rId3" action="ppaction://hlinksldjump"/>
          </p:cNvPr>
          <p:cNvSpPr txBox="1"/>
          <p:nvPr userDrawn="1"/>
        </p:nvSpPr>
        <p:spPr>
          <a:xfrm>
            <a:off x="4775382" y="0"/>
            <a:ext cx="2592730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>
            <a:hlinkClick r:id="" action="ppaction://noaction"/>
          </p:cNvPr>
          <p:cNvSpPr txBox="1"/>
          <p:nvPr userDrawn="1"/>
        </p:nvSpPr>
        <p:spPr>
          <a:xfrm>
            <a:off x="2076828" y="2"/>
            <a:ext cx="2698554" cy="370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4" action="ppaction://hlinksldjump"/>
          </p:cNvPr>
          <p:cNvSpPr txBox="1"/>
          <p:nvPr userDrawn="1"/>
        </p:nvSpPr>
        <p:spPr>
          <a:xfrm>
            <a:off x="0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ZoneTexte 17">
            <a:hlinkClick r:id="rId3" action="ppaction://hlinksldjump"/>
          </p:cNvPr>
          <p:cNvSpPr txBox="1"/>
          <p:nvPr userDrawn="1"/>
        </p:nvSpPr>
        <p:spPr>
          <a:xfrm>
            <a:off x="7368112" y="0"/>
            <a:ext cx="177385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3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EBC1EFCD-A896-4B0A-8FF6-0CA976383968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SDEGHR CRAC 2014</a:t>
            </a:r>
            <a:endParaRPr lang="fr-FR" dirty="0"/>
          </a:p>
        </p:txBody>
      </p:sp>
      <p:sp>
        <p:nvSpPr>
          <p:cNvPr id="19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4599352" y="379413"/>
            <a:ext cx="4431936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oncession2-copi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" y="0"/>
            <a:ext cx="9141970" cy="6858000"/>
          </a:xfrm>
          <a:prstGeom prst="rect">
            <a:avLst/>
          </a:prstGeom>
        </p:spPr>
      </p:pic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990600" y="1966673"/>
            <a:ext cx="7696200" cy="4159490"/>
          </a:xfrm>
          <a:prstGeom prst="rect">
            <a:avLst/>
          </a:prstGeom>
        </p:spPr>
        <p:txBody>
          <a:bodyPr lIns="0" tIns="0" bIns="0"/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4A3D60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5" name="Titre 11"/>
          <p:cNvSpPr>
            <a:spLocks noGrp="1"/>
          </p:cNvSpPr>
          <p:nvPr>
            <p:ph type="title"/>
          </p:nvPr>
        </p:nvSpPr>
        <p:spPr>
          <a:xfrm>
            <a:off x="990600" y="1102395"/>
            <a:ext cx="7696199" cy="86427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>
              <a:defRPr sz="2600" b="1">
                <a:solidFill>
                  <a:srgbClr val="4A3D60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locuteurs-suit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1967" cy="6857997"/>
          </a:xfrm>
          <a:prstGeom prst="rect">
            <a:avLst/>
          </a:prstGeom>
        </p:spPr>
      </p:pic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990600" y="1102395"/>
            <a:ext cx="7696199" cy="5023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4A3D60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ZoneTexte 13">
            <a:hlinkClick r:id="rId3" action="ppaction://hlinksldjump"/>
          </p:cNvPr>
          <p:cNvSpPr txBox="1"/>
          <p:nvPr userDrawn="1"/>
        </p:nvSpPr>
        <p:spPr>
          <a:xfrm>
            <a:off x="4775382" y="0"/>
            <a:ext cx="2592730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5" name="ZoneTexte 14">
            <a:hlinkClick r:id="" action="ppaction://noaction"/>
          </p:cNvPr>
          <p:cNvSpPr txBox="1"/>
          <p:nvPr userDrawn="1"/>
        </p:nvSpPr>
        <p:spPr>
          <a:xfrm>
            <a:off x="2076828" y="2"/>
            <a:ext cx="2698554" cy="370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>
            <a:hlinkClick r:id="rId4" action="ppaction://hlinksldjump"/>
          </p:cNvPr>
          <p:cNvSpPr txBox="1"/>
          <p:nvPr userDrawn="1"/>
        </p:nvSpPr>
        <p:spPr>
          <a:xfrm>
            <a:off x="0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3" action="ppaction://hlinksldjump"/>
          </p:cNvPr>
          <p:cNvSpPr txBox="1"/>
          <p:nvPr userDrawn="1"/>
        </p:nvSpPr>
        <p:spPr>
          <a:xfrm>
            <a:off x="7368112" y="0"/>
            <a:ext cx="177385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E65E85A6-BE60-4223-AD93-8C897F809F23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SDEGHR CRAC 2014</a:t>
            </a:r>
            <a:endParaRPr lang="fr-FR" dirty="0"/>
          </a:p>
        </p:txBody>
      </p:sp>
      <p:sp>
        <p:nvSpPr>
          <p:cNvPr id="18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4599352" y="379413"/>
            <a:ext cx="4431936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locuteurs-suit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1967" cy="6857997"/>
          </a:xfrm>
          <a:prstGeom prst="rect">
            <a:avLst/>
          </a:prstGeom>
        </p:spPr>
      </p:pic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990600" y="1966673"/>
            <a:ext cx="4009663" cy="41594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4A3D60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8" name="Titre 11"/>
          <p:cNvSpPr>
            <a:spLocks noGrp="1"/>
          </p:cNvSpPr>
          <p:nvPr>
            <p:ph type="title"/>
          </p:nvPr>
        </p:nvSpPr>
        <p:spPr>
          <a:xfrm>
            <a:off x="990600" y="1102395"/>
            <a:ext cx="8040687" cy="86427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>
              <a:defRPr sz="2600" b="1">
                <a:solidFill>
                  <a:srgbClr val="4A3D60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10" name="Espace réservé pour une image  15"/>
          <p:cNvSpPr>
            <a:spLocks noGrp="1"/>
          </p:cNvSpPr>
          <p:nvPr>
            <p:ph type="pic" sz="quarter" idx="14"/>
          </p:nvPr>
        </p:nvSpPr>
        <p:spPr>
          <a:xfrm>
            <a:off x="5000262" y="1966913"/>
            <a:ext cx="4031025" cy="415925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 anchor="t"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ZoneTexte 15">
            <a:hlinkClick r:id="rId3" action="ppaction://hlinksldjump"/>
          </p:cNvPr>
          <p:cNvSpPr txBox="1"/>
          <p:nvPr userDrawn="1"/>
        </p:nvSpPr>
        <p:spPr>
          <a:xfrm>
            <a:off x="4775382" y="0"/>
            <a:ext cx="2592730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" action="ppaction://noaction"/>
          </p:cNvPr>
          <p:cNvSpPr txBox="1"/>
          <p:nvPr userDrawn="1"/>
        </p:nvSpPr>
        <p:spPr>
          <a:xfrm>
            <a:off x="2076828" y="2"/>
            <a:ext cx="2698554" cy="370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ZoneTexte 17">
            <a:hlinkClick r:id="rId4" action="ppaction://hlinksldjump"/>
          </p:cNvPr>
          <p:cNvSpPr txBox="1"/>
          <p:nvPr userDrawn="1"/>
        </p:nvSpPr>
        <p:spPr>
          <a:xfrm>
            <a:off x="0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>
            <a:hlinkClick r:id="rId3" action="ppaction://hlinksldjump"/>
          </p:cNvPr>
          <p:cNvSpPr txBox="1"/>
          <p:nvPr userDrawn="1"/>
        </p:nvSpPr>
        <p:spPr>
          <a:xfrm>
            <a:off x="7368112" y="0"/>
            <a:ext cx="177385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27A2EB62-A6DF-4AA8-963B-0BBEED50BFD2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SDEGHR CRAC 2014</a:t>
            </a:r>
            <a:endParaRPr lang="fr-FR" dirty="0"/>
          </a:p>
        </p:txBody>
      </p:sp>
      <p:sp>
        <p:nvSpPr>
          <p:cNvPr id="20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4599352" y="379413"/>
            <a:ext cx="4431936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locuteurs-suit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8" y="824"/>
            <a:ext cx="9139772" cy="6856351"/>
          </a:xfrm>
          <a:prstGeom prst="rect">
            <a:avLst/>
          </a:prstGeom>
        </p:spPr>
      </p:pic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990600" y="1102395"/>
            <a:ext cx="4009663" cy="5023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4A3D60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9" name="Espace réservé pour une image  15"/>
          <p:cNvSpPr>
            <a:spLocks noGrp="1"/>
          </p:cNvSpPr>
          <p:nvPr>
            <p:ph type="pic" sz="quarter" idx="14"/>
          </p:nvPr>
        </p:nvSpPr>
        <p:spPr>
          <a:xfrm>
            <a:off x="5000262" y="1102395"/>
            <a:ext cx="4031025" cy="502376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ZoneTexte 14">
            <a:hlinkClick r:id="rId3" action="ppaction://hlinksldjump"/>
          </p:cNvPr>
          <p:cNvSpPr txBox="1"/>
          <p:nvPr userDrawn="1"/>
        </p:nvSpPr>
        <p:spPr>
          <a:xfrm>
            <a:off x="4775382" y="0"/>
            <a:ext cx="2592730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>
            <a:hlinkClick r:id="" action="ppaction://noaction"/>
          </p:cNvPr>
          <p:cNvSpPr txBox="1"/>
          <p:nvPr userDrawn="1"/>
        </p:nvSpPr>
        <p:spPr>
          <a:xfrm>
            <a:off x="2076828" y="2"/>
            <a:ext cx="2698554" cy="370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4" action="ppaction://hlinksldjump"/>
          </p:cNvPr>
          <p:cNvSpPr txBox="1"/>
          <p:nvPr userDrawn="1"/>
        </p:nvSpPr>
        <p:spPr>
          <a:xfrm>
            <a:off x="0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ZoneTexte 17">
            <a:hlinkClick r:id="rId3" action="ppaction://hlinksldjump"/>
          </p:cNvPr>
          <p:cNvSpPr txBox="1"/>
          <p:nvPr userDrawn="1"/>
        </p:nvSpPr>
        <p:spPr>
          <a:xfrm>
            <a:off x="7368112" y="0"/>
            <a:ext cx="177385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3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2470010D-3C55-46ED-997A-6D191C52D4CC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SDEGHR CRAC 2014</a:t>
            </a:r>
            <a:endParaRPr lang="fr-FR" dirty="0"/>
          </a:p>
        </p:txBody>
      </p:sp>
      <p:sp>
        <p:nvSpPr>
          <p:cNvPr id="19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4599352" y="379413"/>
            <a:ext cx="4431936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11-dos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" y="0"/>
            <a:ext cx="9141969" cy="68579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ssion 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" y="0"/>
            <a:ext cx="9141968" cy="6857998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90600" y="3853973"/>
            <a:ext cx="7696199" cy="2272190"/>
          </a:xfrm>
          <a:prstGeom prst="rect">
            <a:avLst/>
          </a:prstGeom>
        </p:spPr>
        <p:txBody>
          <a:bodyPr lIns="0" tIns="0" bIns="0">
            <a:normAutofit/>
          </a:bodyPr>
          <a:lstStyle>
            <a:lvl1pPr>
              <a:buFont typeface="+mj-lt"/>
              <a:buAutoNum type="arabicPeriod"/>
              <a:defRPr sz="1500" b="1">
                <a:solidFill>
                  <a:srgbClr val="4A3D60"/>
                </a:solidFill>
              </a:defRPr>
            </a:lvl1pPr>
            <a:lvl2pPr marL="800100" indent="-342900">
              <a:buFont typeface="+mj-lt"/>
              <a:buAutoNum type="arabicPeriod"/>
              <a:defRPr sz="1400">
                <a:solidFill>
                  <a:srgbClr val="4A3D6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0A65ECA5-A9BB-4716-9550-B68D590E90A2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SDEGHR CRAC 2014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ZoneTexte 7">
            <a:hlinkClick r:id="" action="ppaction://noaction"/>
          </p:cNvPr>
          <p:cNvSpPr txBox="1"/>
          <p:nvPr userDrawn="1"/>
        </p:nvSpPr>
        <p:spPr>
          <a:xfrm>
            <a:off x="2210126" y="0"/>
            <a:ext cx="260595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9" name="ZoneTexte 8">
            <a:hlinkClick r:id="rId3" action="ppaction://hlinksldjump"/>
          </p:cNvPr>
          <p:cNvSpPr txBox="1"/>
          <p:nvPr userDrawn="1"/>
        </p:nvSpPr>
        <p:spPr>
          <a:xfrm>
            <a:off x="4816083" y="0"/>
            <a:ext cx="255304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0" name="ZoneTexte 9">
            <a:hlinkClick r:id="rId4" action="ppaction://hlinksldjump"/>
          </p:cNvPr>
          <p:cNvSpPr txBox="1"/>
          <p:nvPr userDrawn="1"/>
        </p:nvSpPr>
        <p:spPr>
          <a:xfrm>
            <a:off x="7369128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1" name="ZoneTexte 10">
            <a:hlinkClick r:id="rId3" action="ppaction://hlinksldjump"/>
          </p:cNvPr>
          <p:cNvSpPr txBox="1"/>
          <p:nvPr userDrawn="1"/>
        </p:nvSpPr>
        <p:spPr>
          <a:xfrm>
            <a:off x="1015" y="0"/>
            <a:ext cx="1931319" cy="714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ssion_suit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1968" cy="6857999"/>
          </a:xfrm>
          <a:prstGeom prst="rect">
            <a:avLst/>
          </a:prstGeom>
        </p:spPr>
      </p:pic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990600" y="1966673"/>
            <a:ext cx="7696200" cy="4159490"/>
          </a:xfrm>
          <a:prstGeom prst="rect">
            <a:avLst/>
          </a:prstGeom>
        </p:spPr>
        <p:txBody>
          <a:bodyPr lIns="0" tIns="0" bIns="0"/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4A3D60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990600" y="1102395"/>
            <a:ext cx="7696199" cy="86427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>
              <a:defRPr sz="2600" b="1">
                <a:solidFill>
                  <a:srgbClr val="4A3D60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0" name="ZoneTexte 19">
            <a:hlinkClick r:id="" action="ppaction://noaction"/>
          </p:cNvPr>
          <p:cNvSpPr txBox="1"/>
          <p:nvPr userDrawn="1"/>
        </p:nvSpPr>
        <p:spPr>
          <a:xfrm>
            <a:off x="2209111" y="0"/>
            <a:ext cx="260595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1" name="ZoneTexte 20">
            <a:hlinkClick r:id="rId3" action="ppaction://hlinksldjump"/>
          </p:cNvPr>
          <p:cNvSpPr txBox="1"/>
          <p:nvPr userDrawn="1"/>
        </p:nvSpPr>
        <p:spPr>
          <a:xfrm>
            <a:off x="4815068" y="0"/>
            <a:ext cx="255304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2" name="ZoneTexte 21">
            <a:hlinkClick r:id="rId4" action="ppaction://hlinksldjump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4" name="ZoneTexte 23">
            <a:hlinkClick r:id="" action="ppaction://noaction"/>
          </p:cNvPr>
          <p:cNvSpPr txBox="1"/>
          <p:nvPr userDrawn="1"/>
        </p:nvSpPr>
        <p:spPr>
          <a:xfrm>
            <a:off x="2210126" y="0"/>
            <a:ext cx="260595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5" name="ZoneTexte 24">
            <a:hlinkClick r:id="rId3" action="ppaction://hlinksldjump"/>
          </p:cNvPr>
          <p:cNvSpPr txBox="1"/>
          <p:nvPr userDrawn="1"/>
        </p:nvSpPr>
        <p:spPr>
          <a:xfrm>
            <a:off x="4816083" y="0"/>
            <a:ext cx="255304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6" name="ZoneTexte 25">
            <a:hlinkClick r:id="rId4" action="ppaction://hlinksldjump"/>
          </p:cNvPr>
          <p:cNvSpPr txBox="1"/>
          <p:nvPr userDrawn="1"/>
        </p:nvSpPr>
        <p:spPr>
          <a:xfrm>
            <a:off x="7369128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7" name="ZoneTexte 26">
            <a:hlinkClick r:id="rId3" action="ppaction://hlinksldjump"/>
          </p:cNvPr>
          <p:cNvSpPr txBox="1"/>
          <p:nvPr userDrawn="1"/>
        </p:nvSpPr>
        <p:spPr>
          <a:xfrm>
            <a:off x="1015" y="0"/>
            <a:ext cx="1931319" cy="714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1F5B9B84-2173-4663-919E-89901F164AF6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1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SDEGHR CRAC 2014</a:t>
            </a:r>
            <a:endParaRPr lang="fr-FR" dirty="0"/>
          </a:p>
        </p:txBody>
      </p:sp>
      <p:sp>
        <p:nvSpPr>
          <p:cNvPr id="15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4595813" y="379413"/>
            <a:ext cx="4435475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ssion_suit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46" y="0"/>
            <a:ext cx="9141968" cy="6857999"/>
          </a:xfrm>
          <a:prstGeom prst="rect">
            <a:avLst/>
          </a:prstGeom>
        </p:spPr>
      </p:pic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990600" y="1102395"/>
            <a:ext cx="7696199" cy="5023768"/>
          </a:xfrm>
          <a:prstGeom prst="rect">
            <a:avLst/>
          </a:prstGeom>
        </p:spPr>
        <p:txBody>
          <a:bodyPr lIns="0" tIns="0" bIns="0"/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4A3D60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ZoneTexte 9">
            <a:hlinkClick r:id="" action="ppaction://noaction"/>
          </p:cNvPr>
          <p:cNvSpPr txBox="1"/>
          <p:nvPr userDrawn="1"/>
        </p:nvSpPr>
        <p:spPr>
          <a:xfrm>
            <a:off x="2209111" y="0"/>
            <a:ext cx="260595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5" name="ZoneTexte 14">
            <a:hlinkClick r:id="rId3" action="ppaction://hlinksldjump"/>
          </p:cNvPr>
          <p:cNvSpPr txBox="1"/>
          <p:nvPr userDrawn="1"/>
        </p:nvSpPr>
        <p:spPr>
          <a:xfrm>
            <a:off x="4815068" y="0"/>
            <a:ext cx="255304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>
            <a:hlinkClick r:id="rId4" action="ppaction://hlinksldjump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3" action="ppaction://hlinksldjump"/>
          </p:cNvPr>
          <p:cNvSpPr txBox="1"/>
          <p:nvPr userDrawn="1"/>
        </p:nvSpPr>
        <p:spPr>
          <a:xfrm>
            <a:off x="0" y="0"/>
            <a:ext cx="1931319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ZoneTexte 17">
            <a:hlinkClick r:id="" action="ppaction://noaction"/>
          </p:cNvPr>
          <p:cNvSpPr txBox="1"/>
          <p:nvPr userDrawn="1"/>
        </p:nvSpPr>
        <p:spPr>
          <a:xfrm>
            <a:off x="2210126" y="0"/>
            <a:ext cx="260595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>
            <a:hlinkClick r:id="rId3" action="ppaction://hlinksldjump"/>
          </p:cNvPr>
          <p:cNvSpPr txBox="1"/>
          <p:nvPr userDrawn="1"/>
        </p:nvSpPr>
        <p:spPr>
          <a:xfrm>
            <a:off x="4816083" y="0"/>
            <a:ext cx="255304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0" name="ZoneTexte 19">
            <a:hlinkClick r:id="rId4" action="ppaction://hlinksldjump"/>
          </p:cNvPr>
          <p:cNvSpPr txBox="1"/>
          <p:nvPr userDrawn="1"/>
        </p:nvSpPr>
        <p:spPr>
          <a:xfrm>
            <a:off x="7369128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1" name="ZoneTexte 20">
            <a:hlinkClick r:id="rId3" action="ppaction://hlinksldjump"/>
          </p:cNvPr>
          <p:cNvSpPr txBox="1"/>
          <p:nvPr userDrawn="1"/>
        </p:nvSpPr>
        <p:spPr>
          <a:xfrm>
            <a:off x="1015" y="0"/>
            <a:ext cx="1931319" cy="754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1B49556F-69DB-4929-80B3-D6FA8893811E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2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SDEGHR CRAC 2014</a:t>
            </a:r>
            <a:endParaRPr lang="fr-FR" dirty="0"/>
          </a:p>
        </p:txBody>
      </p:sp>
      <p:sp>
        <p:nvSpPr>
          <p:cNvPr id="22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4595813" y="379413"/>
            <a:ext cx="4435475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ssion_suit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1968" cy="6857999"/>
          </a:xfrm>
          <a:prstGeom prst="rect">
            <a:avLst/>
          </a:prstGeom>
        </p:spPr>
      </p:pic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990599" y="1966673"/>
            <a:ext cx="4036121" cy="41594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4A3D60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3" name="Titre 11"/>
          <p:cNvSpPr>
            <a:spLocks noGrp="1"/>
          </p:cNvSpPr>
          <p:nvPr>
            <p:ph type="title"/>
          </p:nvPr>
        </p:nvSpPr>
        <p:spPr>
          <a:xfrm>
            <a:off x="990600" y="1102395"/>
            <a:ext cx="8040687" cy="86427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>
              <a:defRPr sz="2600" b="1">
                <a:solidFill>
                  <a:srgbClr val="4A3D60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16" name="Espace réservé pour une image  15"/>
          <p:cNvSpPr>
            <a:spLocks noGrp="1"/>
          </p:cNvSpPr>
          <p:nvPr>
            <p:ph type="pic" sz="quarter" idx="14"/>
          </p:nvPr>
        </p:nvSpPr>
        <p:spPr>
          <a:xfrm>
            <a:off x="5026720" y="1966913"/>
            <a:ext cx="4004568" cy="415925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1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ZoneTexte 11">
            <a:hlinkClick r:id="" action="ppaction://noaction"/>
          </p:cNvPr>
          <p:cNvSpPr txBox="1"/>
          <p:nvPr userDrawn="1"/>
        </p:nvSpPr>
        <p:spPr>
          <a:xfrm>
            <a:off x="2209111" y="0"/>
            <a:ext cx="260595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>
            <a:hlinkClick r:id="rId3" action="ppaction://hlinksldjump"/>
          </p:cNvPr>
          <p:cNvSpPr txBox="1"/>
          <p:nvPr userDrawn="1"/>
        </p:nvSpPr>
        <p:spPr>
          <a:xfrm>
            <a:off x="4815068" y="0"/>
            <a:ext cx="255304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0" name="ZoneTexte 19">
            <a:hlinkClick r:id="rId4" action="ppaction://hlinksldjump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1" name="ZoneTexte 20">
            <a:hlinkClick r:id="rId3" action="ppaction://hlinksldjump"/>
          </p:cNvPr>
          <p:cNvSpPr txBox="1"/>
          <p:nvPr userDrawn="1"/>
        </p:nvSpPr>
        <p:spPr>
          <a:xfrm>
            <a:off x="0" y="0"/>
            <a:ext cx="1931319" cy="727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268C59D8-65E6-4EAB-BD58-468C6067DFCE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22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SDEGHR CRAC 2014</a:t>
            </a:r>
            <a:endParaRPr lang="fr-FR" dirty="0"/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4595813" y="379413"/>
            <a:ext cx="4435475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ssion_suit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1968" cy="6857999"/>
          </a:xfrm>
          <a:prstGeom prst="rect">
            <a:avLst/>
          </a:prstGeom>
        </p:spPr>
      </p:pic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990600" y="1102395"/>
            <a:ext cx="4009663" cy="502376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4A3D60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7" name="Espace réservé pour une image  15"/>
          <p:cNvSpPr>
            <a:spLocks noGrp="1"/>
          </p:cNvSpPr>
          <p:nvPr>
            <p:ph type="pic" sz="quarter" idx="14"/>
          </p:nvPr>
        </p:nvSpPr>
        <p:spPr>
          <a:xfrm>
            <a:off x="5000262" y="1102395"/>
            <a:ext cx="4031025" cy="502376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ZoneTexte 13">
            <a:hlinkClick r:id="" action="ppaction://noaction"/>
          </p:cNvPr>
          <p:cNvSpPr txBox="1"/>
          <p:nvPr userDrawn="1"/>
        </p:nvSpPr>
        <p:spPr>
          <a:xfrm>
            <a:off x="2209111" y="0"/>
            <a:ext cx="260595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>
            <a:hlinkClick r:id="rId3" action="ppaction://hlinksldjump"/>
          </p:cNvPr>
          <p:cNvSpPr txBox="1"/>
          <p:nvPr userDrawn="1"/>
        </p:nvSpPr>
        <p:spPr>
          <a:xfrm>
            <a:off x="4815068" y="0"/>
            <a:ext cx="2553045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0" name="ZoneTexte 19">
            <a:hlinkClick r:id="rId4" action="ppaction://hlinksldjump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1" name="ZoneTexte 20">
            <a:hlinkClick r:id="rId3" action="ppaction://hlinksldjump"/>
          </p:cNvPr>
          <p:cNvSpPr txBox="1"/>
          <p:nvPr userDrawn="1"/>
        </p:nvSpPr>
        <p:spPr>
          <a:xfrm>
            <a:off x="0" y="0"/>
            <a:ext cx="1931319" cy="754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9A639B7F-5D75-41F2-8293-04268BA9755B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SDEGHR CRAC 2014</a:t>
            </a:r>
            <a:endParaRPr lang="fr-FR" dirty="0"/>
          </a:p>
        </p:txBody>
      </p:sp>
      <p:sp>
        <p:nvSpPr>
          <p:cNvPr id="15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4595813" y="379413"/>
            <a:ext cx="4435475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RDF 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" y="0"/>
            <a:ext cx="9141968" cy="6857999"/>
          </a:xfrm>
          <a:prstGeom prst="rect">
            <a:avLst/>
          </a:prstGeom>
        </p:spPr>
      </p:pic>
      <p:sp>
        <p:nvSpPr>
          <p:cNvPr id="13" name="Espace réservé du contenu 2"/>
          <p:cNvSpPr>
            <a:spLocks noGrp="1"/>
          </p:cNvSpPr>
          <p:nvPr>
            <p:ph idx="1"/>
          </p:nvPr>
        </p:nvSpPr>
        <p:spPr>
          <a:xfrm>
            <a:off x="990600" y="3853973"/>
            <a:ext cx="7696199" cy="2272190"/>
          </a:xfrm>
          <a:prstGeom prst="rect">
            <a:avLst/>
          </a:prstGeom>
        </p:spPr>
        <p:txBody>
          <a:bodyPr lIns="0" rIns="0"/>
          <a:lstStyle>
            <a:lvl1pPr>
              <a:buFont typeface="+mj-lt"/>
              <a:buAutoNum type="arabicPeriod"/>
              <a:defRPr sz="1500" b="1">
                <a:solidFill>
                  <a:srgbClr val="0073B7"/>
                </a:solidFill>
              </a:defRPr>
            </a:lvl1pPr>
            <a:lvl2pPr marL="800100" indent="-342900">
              <a:buFont typeface="+mj-lt"/>
              <a:buAutoNum type="arabicPeriod"/>
              <a:defRPr sz="1400">
                <a:solidFill>
                  <a:srgbClr val="0073B7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ZoneTexte 14">
            <a:hlinkClick r:id="rId3" action="ppaction://hlinksldjump"/>
          </p:cNvPr>
          <p:cNvSpPr txBox="1"/>
          <p:nvPr userDrawn="1"/>
        </p:nvSpPr>
        <p:spPr>
          <a:xfrm>
            <a:off x="3227684" y="0"/>
            <a:ext cx="2632414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>
            <a:hlinkClick r:id="rId4" action="ppaction://hlinksldjump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3" action="ppaction://hlinksldjump"/>
          </p:cNvPr>
          <p:cNvSpPr txBox="1"/>
          <p:nvPr userDrawn="1"/>
        </p:nvSpPr>
        <p:spPr>
          <a:xfrm>
            <a:off x="5860097" y="0"/>
            <a:ext cx="1508016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0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D6E8A46F-4894-4A64-A4D0-D7471EA3E53D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SDEGHR CRAC 2014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RDF-Suit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02-Ouv-Concession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" y="0"/>
            <a:ext cx="9141968" cy="6857998"/>
          </a:xfrm>
          <a:prstGeom prst="rect">
            <a:avLst/>
          </a:prstGeom>
        </p:spPr>
      </p:pic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01094" y="1966673"/>
            <a:ext cx="7985705" cy="41594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buClr>
                <a:srgbClr val="5D8324"/>
              </a:buClr>
              <a:buFont typeface="Arial"/>
              <a:buChar char="•"/>
              <a:defRPr sz="1400">
                <a:solidFill>
                  <a:srgbClr val="000000"/>
                </a:solidFill>
              </a:defRPr>
            </a:lvl2pPr>
            <a:lvl3pPr>
              <a:buNone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0" name="Titre 11"/>
          <p:cNvSpPr>
            <a:spLocks noGrp="1"/>
          </p:cNvSpPr>
          <p:nvPr>
            <p:ph type="title"/>
          </p:nvPr>
        </p:nvSpPr>
        <p:spPr>
          <a:xfrm>
            <a:off x="701094" y="1102395"/>
            <a:ext cx="7985706" cy="86427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>
              <a:defRPr sz="2600" b="1">
                <a:solidFill>
                  <a:srgbClr val="0073B7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67324" y="6456360"/>
            <a:ext cx="529192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525E7C"/>
                </a:solidFill>
              </a:defRPr>
            </a:lvl1pPr>
          </a:lstStyle>
          <a:p>
            <a:fld id="{50CA8BB7-6917-9843-99EE-A41864D8F23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ZoneTexte 15">
            <a:hlinkClick r:id="" action="ppaction://noaction"/>
          </p:cNvPr>
          <p:cNvSpPr txBox="1"/>
          <p:nvPr userDrawn="1"/>
        </p:nvSpPr>
        <p:spPr>
          <a:xfrm>
            <a:off x="0" y="0"/>
            <a:ext cx="3227684" cy="727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hlinkClick r:id="rId3" action="ppaction://hlinksldjump"/>
          </p:cNvPr>
          <p:cNvSpPr txBox="1"/>
          <p:nvPr userDrawn="1"/>
        </p:nvSpPr>
        <p:spPr>
          <a:xfrm>
            <a:off x="3227684" y="0"/>
            <a:ext cx="2632414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ZoneTexte 17">
            <a:hlinkClick r:id="rId4" action="ppaction://hlinksldjump"/>
          </p:cNvPr>
          <p:cNvSpPr txBox="1"/>
          <p:nvPr userDrawn="1"/>
        </p:nvSpPr>
        <p:spPr>
          <a:xfrm>
            <a:off x="7368113" y="0"/>
            <a:ext cx="1775887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>
            <a:hlinkClick r:id="rId3" action="ppaction://hlinksldjump"/>
          </p:cNvPr>
          <p:cNvSpPr txBox="1"/>
          <p:nvPr userDrawn="1"/>
        </p:nvSpPr>
        <p:spPr>
          <a:xfrm>
            <a:off x="5860097" y="0"/>
            <a:ext cx="1508016" cy="37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838200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525E7C"/>
                </a:solidFill>
              </a:defRPr>
            </a:lvl1pPr>
          </a:lstStyle>
          <a:p>
            <a:fld id="{7113C14A-F417-4B96-ABB3-0B7284E9075A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2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456360"/>
            <a:ext cx="6038524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525E7C"/>
                </a:solidFill>
              </a:defRPr>
            </a:lvl1pPr>
          </a:lstStyle>
          <a:p>
            <a:r>
              <a:rPr lang="fr-FR" smtClean="0"/>
              <a:t>SDEGHR CRAC 2014</a:t>
            </a:r>
            <a:endParaRPr lang="fr-FR" dirty="0"/>
          </a:p>
        </p:txBody>
      </p:sp>
      <p:sp>
        <p:nvSpPr>
          <p:cNvPr id="12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227685" y="379413"/>
            <a:ext cx="5803604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50" r:id="rId3"/>
    <p:sldLayoutId id="2147483651" r:id="rId4"/>
    <p:sldLayoutId id="214748366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90801" y="149926"/>
            <a:ext cx="6405562" cy="1470025"/>
          </a:xfrm>
        </p:spPr>
        <p:txBody>
          <a:bodyPr>
            <a:normAutofit/>
          </a:bodyPr>
          <a:lstStyle/>
          <a:p>
            <a:r>
              <a:rPr lang="fr-FR" dirty="0" smtClean="0"/>
              <a:t> SYNDICAT DÉPARTEMENTAL D'ÉNERGIES DE L'ARDÈCHE</a:t>
            </a:r>
            <a:endParaRPr lang="fr-F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3"/>
          <a:srcRect t="3056" b="3056"/>
          <a:stretch>
            <a:fillRect/>
          </a:stretch>
        </p:blipFill>
        <p:spPr bwMode="auto">
          <a:xfrm>
            <a:off x="4561374" y="1794299"/>
            <a:ext cx="4453743" cy="37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967411" cy="365125"/>
          </a:xfrm>
          <a:prstGeom prst="rect">
            <a:avLst/>
          </a:prstGeom>
        </p:spPr>
        <p:txBody>
          <a:bodyPr/>
          <a:lstStyle/>
          <a:p>
            <a:fld id="{F8F23350-8A20-4951-96E4-EAC46BE3E7B3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8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02000" y="379413"/>
            <a:ext cx="5729288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2.  Les  évolutions  législatives  et réglementaires </a:t>
            </a:r>
          </a:p>
        </p:txBody>
      </p:sp>
      <p:sp>
        <p:nvSpPr>
          <p:cNvPr id="12" name="Titre 2"/>
          <p:cNvSpPr>
            <a:spLocks noGrp="1"/>
          </p:cNvSpPr>
          <p:nvPr>
            <p:ph type="title"/>
          </p:nvPr>
        </p:nvSpPr>
        <p:spPr>
          <a:xfrm>
            <a:off x="463723" y="878151"/>
            <a:ext cx="8567565" cy="552565"/>
          </a:xfrm>
        </p:spPr>
        <p:txBody>
          <a:bodyPr/>
          <a:lstStyle/>
          <a:p>
            <a:r>
              <a:rPr lang="fr-FR" sz="2400" dirty="0" smtClean="0"/>
              <a:t>2.5  L’évolution de la Contribution au Service Public de l’Électricité (CSPE)</a:t>
            </a:r>
            <a:endParaRPr lang="fr-FR" sz="2400" dirty="0"/>
          </a:p>
        </p:txBody>
      </p:sp>
      <p:sp>
        <p:nvSpPr>
          <p:cNvPr id="23" name="Rectangle 1029"/>
          <p:cNvSpPr txBox="1">
            <a:spLocks noChangeArrowheads="1"/>
          </p:cNvSpPr>
          <p:nvPr/>
        </p:nvSpPr>
        <p:spPr bwMode="auto">
          <a:xfrm>
            <a:off x="804070" y="1739201"/>
            <a:ext cx="7970177" cy="66280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just" eaLnBrk="0" hangingPunct="0">
              <a:buFont typeface="Arial" pitchFamily="34" charset="0"/>
              <a:buChar char="•"/>
            </a:pPr>
            <a:r>
              <a:rPr lang="fr-FR" b="1" dirty="0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1er janvier 2014 : hausse de 3 €</a:t>
            </a:r>
          </a:p>
          <a:p>
            <a:pPr marL="285750" indent="-285750" algn="just" eaLnBrk="0" hangingPunct="0">
              <a:buFontTx/>
              <a:buChar char="•"/>
            </a:pPr>
            <a:r>
              <a:rPr lang="fr-FR" b="1" dirty="0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1er janvier 2015 : hausse de 3 €</a:t>
            </a:r>
            <a:endParaRPr kumimoji="0" lang="fr-FR" sz="1800" b="1" i="0" u="none" strike="noStrike" kern="1200" cap="none" spc="0" normalizeH="0" noProof="0" dirty="0" smtClean="0">
              <a:ln>
                <a:noFill/>
              </a:ln>
              <a:solidFill>
                <a:srgbClr val="0073B7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4070" y="2402008"/>
            <a:ext cx="7236155" cy="3737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8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540246" y="6035250"/>
            <a:ext cx="381000" cy="152400"/>
          </a:xfrm>
          <a:prstGeom prst="actionButtonForwardNext">
            <a:avLst/>
          </a:prstGeom>
          <a:solidFill>
            <a:srgbClr val="FF9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 b="1"/>
          </a:p>
        </p:txBody>
      </p:sp>
    </p:spTree>
    <p:extLst>
      <p:ext uri="{BB962C8B-B14F-4D97-AF65-F5344CB8AC3E}">
        <p14:creationId xmlns:p14="http://schemas.microsoft.com/office/powerpoint/2010/main" val="123614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9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02000" y="379413"/>
            <a:ext cx="5729288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3.  La qualité de service du concessionnaire EDF</a:t>
            </a:r>
            <a:endParaRPr lang="fr-FR" dirty="0"/>
          </a:p>
        </p:txBody>
      </p:sp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473075" y="1978835"/>
          <a:ext cx="8213725" cy="2210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384"/>
                <a:gridCol w="1354755"/>
                <a:gridCol w="1307805"/>
                <a:gridCol w="1371600"/>
                <a:gridCol w="1306941"/>
                <a:gridCol w="1234240"/>
              </a:tblGrid>
              <a:tr h="597274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Satisfaction des clients </a:t>
                      </a:r>
                      <a:endParaRPr lang="fr-FR" dirty="0"/>
                    </a:p>
                  </a:txBody>
                  <a:tcPr anchor="ctr">
                    <a:solidFill>
                      <a:srgbClr val="EB73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2011</a:t>
                      </a:r>
                      <a:endParaRPr lang="fr-FR" dirty="0"/>
                    </a:p>
                  </a:txBody>
                  <a:tcPr anchor="ctr">
                    <a:solidFill>
                      <a:srgbClr val="EB73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2012</a:t>
                      </a:r>
                      <a:endParaRPr lang="fr-FR" dirty="0"/>
                    </a:p>
                  </a:txBody>
                  <a:tcPr anchor="ctr">
                    <a:solidFill>
                      <a:srgbClr val="EB73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2013</a:t>
                      </a:r>
                      <a:endParaRPr lang="fr-FR" dirty="0"/>
                    </a:p>
                  </a:txBody>
                  <a:tcPr anchor="ctr">
                    <a:solidFill>
                      <a:srgbClr val="EB73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2014</a:t>
                      </a:r>
                      <a:endParaRPr lang="fr-FR" dirty="0"/>
                    </a:p>
                  </a:txBody>
                  <a:tcPr anchor="ctr">
                    <a:solidFill>
                      <a:srgbClr val="EB73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Maille</a:t>
                      </a:r>
                      <a:endParaRPr lang="fr-FR" dirty="0"/>
                    </a:p>
                  </a:txBody>
                  <a:tcPr anchor="ctr">
                    <a:solidFill>
                      <a:srgbClr val="EB731E"/>
                    </a:solidFill>
                  </a:tcPr>
                </a:tc>
              </a:tr>
              <a:tr h="469483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Particuliers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mtClean="0"/>
                        <a:t>85,9</a:t>
                      </a:r>
                      <a:r>
                        <a:rPr lang="fr-FR" baseline="0" smtClean="0"/>
                        <a:t> %</a:t>
                      </a:r>
                      <a:endParaRPr lang="fr-FR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mtClean="0"/>
                        <a:t>88,5% 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90,5 %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92,4 %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National</a:t>
                      </a:r>
                      <a:endParaRPr lang="fr-FR" dirty="0"/>
                    </a:p>
                  </a:txBody>
                  <a:tcPr anchor="ctr"/>
                </a:tc>
              </a:tr>
              <a:tr h="554306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Collectivités Locales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82,0 %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82,0 %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83,0 %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82,0 %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National</a:t>
                      </a:r>
                    </a:p>
                  </a:txBody>
                  <a:tcPr anchor="ctr"/>
                </a:tc>
              </a:tr>
              <a:tr h="460457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Entreprises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74,2%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77,0%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77,0 %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76,2%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National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740360" y="720251"/>
            <a:ext cx="7932792" cy="864278"/>
          </a:xfrm>
        </p:spPr>
        <p:txBody>
          <a:bodyPr/>
          <a:lstStyle/>
          <a:p>
            <a:r>
              <a:rPr lang="fr-FR" dirty="0" smtClean="0"/>
              <a:t>3.3 La performance, une priorité pour EDF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428230" y="4448551"/>
            <a:ext cx="854439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 smtClean="0"/>
              <a:t>De bons résultats pour les particuliers </a:t>
            </a:r>
            <a:r>
              <a:rPr lang="fr-FR" sz="1400" dirty="0" smtClean="0"/>
              <a:t>: fruit du travail mené sur l'ensemble des leviers de la satisfaction clients :</a:t>
            </a:r>
          </a:p>
          <a:p>
            <a:pPr lvl="1">
              <a:buFont typeface="Arial" pitchFamily="34" charset="0"/>
              <a:buChar char="•"/>
            </a:pPr>
            <a:r>
              <a:rPr lang="fr-FR" sz="1400" dirty="0" smtClean="0"/>
              <a:t> temps d’attente au téléphone</a:t>
            </a:r>
          </a:p>
          <a:p>
            <a:pPr lvl="1">
              <a:buFont typeface="Arial" pitchFamily="34" charset="0"/>
              <a:buChar char="•"/>
            </a:pPr>
            <a:r>
              <a:rPr lang="fr-FR" sz="1400" dirty="0" smtClean="0"/>
              <a:t> traitement en un seul contact</a:t>
            </a:r>
          </a:p>
          <a:p>
            <a:pPr lvl="1">
              <a:buFont typeface="Arial" pitchFamily="34" charset="0"/>
              <a:buChar char="•"/>
            </a:pPr>
            <a:r>
              <a:rPr lang="fr-FR" sz="1400" dirty="0" smtClean="0"/>
              <a:t> satisfaction sur le conseil pour le choix du meilleur tarif</a:t>
            </a:r>
          </a:p>
          <a:p>
            <a:pPr lvl="1">
              <a:buFont typeface="Arial" pitchFamily="34" charset="0"/>
              <a:buChar char="•"/>
            </a:pPr>
            <a:r>
              <a:rPr lang="fr-FR" sz="1400" dirty="0" smtClean="0"/>
              <a:t> EDF &amp; MOI</a:t>
            </a:r>
          </a:p>
          <a:p>
            <a:pPr lvl="1">
              <a:buFont typeface="Arial" pitchFamily="34" charset="0"/>
              <a:buChar char="•"/>
            </a:pPr>
            <a:endParaRPr lang="fr-FR" sz="1400" dirty="0" smtClean="0"/>
          </a:p>
          <a:p>
            <a:pPr>
              <a:buFont typeface="Arial" pitchFamily="34" charset="0"/>
              <a:buChar char="•"/>
            </a:pPr>
            <a:r>
              <a:rPr lang="fr-FR" sz="1400" b="1" dirty="0" smtClean="0"/>
              <a:t> Un autre atout : Un service Client intégralement localisé en France</a:t>
            </a:r>
            <a:endParaRPr lang="fr-FR" sz="800" dirty="0" smtClean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754008" y="1491130"/>
            <a:ext cx="7932792" cy="39216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b="1" dirty="0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La satisfaction des clients</a:t>
            </a:r>
            <a:endParaRPr lang="fr-FR" sz="1400" dirty="0" smtClean="0">
              <a:latin typeface="Arial" pitchFamily="34" charset="0"/>
              <a:ea typeface="ＭＳ Ｐゴシック" pitchFamily="34" charset="-128"/>
              <a:cs typeface="ＭＳ Ｐゴシック" pitchFamily="-106" charset="-128"/>
            </a:endParaRPr>
          </a:p>
          <a:p>
            <a:pPr eaLnBrk="0" hangingPunct="0">
              <a:defRPr/>
            </a:pPr>
            <a:endParaRPr lang="fr-FR" b="1" dirty="0" smtClean="0">
              <a:solidFill>
                <a:srgbClr val="0073B7"/>
              </a:solidFill>
              <a:latin typeface="+mj-lt"/>
              <a:ea typeface="+mj-ea"/>
              <a:cs typeface="+mj-cs"/>
            </a:endParaRPr>
          </a:p>
          <a:p>
            <a:pPr marL="179388" lvl="1" indent="177800" eaLnBrk="0" hangingPunct="0">
              <a:defRPr/>
            </a:pPr>
            <a:endParaRPr lang="fr-FR" sz="1400" dirty="0" smtClean="0">
              <a:latin typeface="Arial" pitchFamily="34" charset="0"/>
              <a:cs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614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967411" cy="365125"/>
          </a:xfrm>
          <a:prstGeom prst="rect">
            <a:avLst/>
          </a:prstGeom>
        </p:spPr>
        <p:txBody>
          <a:bodyPr/>
          <a:lstStyle/>
          <a:p>
            <a:fld id="{328BA386-CAAD-4A44-A563-6C77B5837140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9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02000" y="379413"/>
            <a:ext cx="5729288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3.  La qualité de service du concessionnaire EDF</a:t>
            </a:r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754008" y="856731"/>
            <a:ext cx="7932792" cy="864278"/>
          </a:xfrm>
        </p:spPr>
        <p:txBody>
          <a:bodyPr/>
          <a:lstStyle/>
          <a:p>
            <a:r>
              <a:rPr lang="fr-FR" dirty="0" smtClean="0"/>
              <a:t>3.3 La performance, une priorité pour EDF</a:t>
            </a:r>
            <a:endParaRPr lang="fr-FR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754008" y="1573018"/>
            <a:ext cx="7932792" cy="39216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b="1" dirty="0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Les conseils tarifaires dispensés par EDF</a:t>
            </a:r>
          </a:p>
          <a:p>
            <a:pPr eaLnBrk="0" hangingPunct="0">
              <a:defRPr/>
            </a:pPr>
            <a:endParaRPr lang="fr-FR" b="1" dirty="0" smtClean="0">
              <a:solidFill>
                <a:srgbClr val="0073B7"/>
              </a:solidFill>
              <a:latin typeface="+mj-lt"/>
              <a:ea typeface="+mj-ea"/>
              <a:cs typeface="+mj-cs"/>
            </a:endParaRPr>
          </a:p>
          <a:p>
            <a:pPr marL="179388" lvl="1" indent="177800" eaLnBrk="0" hangingPunct="0">
              <a:defRPr/>
            </a:pPr>
            <a:endParaRPr lang="fr-FR" sz="1400" dirty="0" smtClean="0">
              <a:latin typeface="Arial" pitchFamily="34" charset="0"/>
              <a:cs typeface="ＭＳ Ｐゴシック" pitchFamily="-106" charset="-128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756280" y="3117514"/>
            <a:ext cx="7932792" cy="39216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b="1" dirty="0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La facturation</a:t>
            </a:r>
          </a:p>
          <a:p>
            <a:pPr eaLnBrk="0" hangingPunct="0">
              <a:defRPr/>
            </a:pPr>
            <a:endParaRPr lang="fr-FR" b="1" dirty="0" smtClean="0">
              <a:solidFill>
                <a:srgbClr val="0073B7"/>
              </a:solidFill>
              <a:latin typeface="+mj-lt"/>
              <a:ea typeface="+mj-ea"/>
              <a:cs typeface="+mj-cs"/>
            </a:endParaRPr>
          </a:p>
          <a:p>
            <a:pPr marL="179388" lvl="1" indent="177800" eaLnBrk="0" hangingPunct="0">
              <a:defRPr/>
            </a:pPr>
            <a:endParaRPr lang="fr-FR" sz="1400" dirty="0" smtClean="0">
              <a:latin typeface="Arial" pitchFamily="34" charset="0"/>
              <a:cs typeface="ＭＳ Ｐゴシック" pitchFamily="-106" charset="-128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754008" y="3265370"/>
            <a:ext cx="7932792" cy="319099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1400" dirty="0" smtClean="0">
              <a:latin typeface="Arial" pitchFamily="34" charset="0"/>
              <a:ea typeface="ＭＳ Ｐゴシック" pitchFamily="34" charset="-128"/>
              <a:cs typeface="ＭＳ Ｐゴシック" pitchFamily="-106" charset="-128"/>
            </a:endParaRPr>
          </a:p>
          <a:p>
            <a:pPr>
              <a:buFont typeface="Arial" pitchFamily="34" charset="0"/>
              <a:buChar char="•"/>
            </a:pPr>
            <a:r>
              <a:rPr lang="fr-FR" sz="1400" dirty="0" smtClean="0">
                <a:latin typeface="Arial" pitchFamily="34" charset="0"/>
                <a:ea typeface="ＭＳ Ｐゴシック" pitchFamily="34" charset="-128"/>
                <a:cs typeface="ＭＳ Ｐゴシック" pitchFamily="-106" charset="-128"/>
              </a:rPr>
              <a:t> Des informations supplémentaires sur la facture EDF pour mieux en comprendre son calcul (depuis le 20 mai 2014)</a:t>
            </a:r>
          </a:p>
          <a:p>
            <a:pPr>
              <a:buFont typeface="Arial" pitchFamily="34" charset="0"/>
              <a:buChar char="•"/>
            </a:pPr>
            <a:endParaRPr lang="fr-FR" sz="1400" dirty="0" smtClean="0">
              <a:latin typeface="Arial" pitchFamily="34" charset="0"/>
              <a:ea typeface="ＭＳ Ｐゴシック" pitchFamily="34" charset="-128"/>
              <a:cs typeface="ＭＳ Ｐゴシック" pitchFamily="-106" charset="-128"/>
            </a:endParaRPr>
          </a:p>
          <a:p>
            <a:r>
              <a:rPr lang="fr-FR" sz="1400" b="1" dirty="0" smtClean="0">
                <a:latin typeface="Arial" pitchFamily="34" charset="0"/>
                <a:ea typeface="ＭＳ Ｐゴシック" pitchFamily="34" charset="-128"/>
                <a:cs typeface="ＭＳ Ｐゴシック" pitchFamily="-106" charset="-128"/>
              </a:rPr>
              <a:t>Au recto :</a:t>
            </a:r>
          </a:p>
          <a:p>
            <a:r>
              <a:rPr lang="fr-FR" sz="1400" dirty="0" smtClean="0">
                <a:latin typeface="Arial" pitchFamily="34" charset="0"/>
                <a:ea typeface="ＭＳ Ｐゴシック" pitchFamily="34" charset="-128"/>
                <a:cs typeface="ＭＳ Ｐゴシック" pitchFamily="-106" charset="-128"/>
              </a:rPr>
              <a:t>• La période de facturation et la nature de la consommation (estimée ou réelle)</a:t>
            </a:r>
          </a:p>
          <a:p>
            <a:r>
              <a:rPr lang="fr-FR" sz="1400" dirty="0" smtClean="0">
                <a:latin typeface="Arial" pitchFamily="34" charset="0"/>
                <a:ea typeface="ＭＳ Ｐゴシック" pitchFamily="34" charset="-128"/>
                <a:cs typeface="ＭＳ Ｐゴシック" pitchFamily="-106" charset="-128"/>
              </a:rPr>
              <a:t>• L'option tarifaire et les horaires des heures creuses (s'il y a lieu).</a:t>
            </a:r>
          </a:p>
          <a:p>
            <a:endParaRPr lang="fr-FR" sz="1400" dirty="0" smtClean="0">
              <a:latin typeface="Arial" pitchFamily="34" charset="0"/>
              <a:ea typeface="ＭＳ Ｐゴシック" pitchFamily="34" charset="-128"/>
              <a:cs typeface="ＭＳ Ｐゴシック" pitchFamily="-106" charset="-128"/>
            </a:endParaRPr>
          </a:p>
          <a:p>
            <a:r>
              <a:rPr lang="fr-FR" sz="1400" b="1" dirty="0" smtClean="0">
                <a:latin typeface="Arial" pitchFamily="34" charset="0"/>
                <a:ea typeface="ＭＳ Ｐゴシック" pitchFamily="34" charset="-128"/>
                <a:cs typeface="ＭＳ Ｐゴシック" pitchFamily="-106" charset="-128"/>
              </a:rPr>
              <a:t>Au verso :</a:t>
            </a:r>
          </a:p>
          <a:p>
            <a:r>
              <a:rPr lang="fr-FR" sz="1400" dirty="0" smtClean="0">
                <a:latin typeface="Arial" pitchFamily="34" charset="0"/>
                <a:ea typeface="ＭＳ Ｐゴシック" pitchFamily="34" charset="-128"/>
                <a:cs typeface="ＭＳ Ｐゴシック" pitchFamily="-106" charset="-128"/>
              </a:rPr>
              <a:t>• Une nouvelle colonne affichant la TVA pour chaque ligne de facturation (consommation,</a:t>
            </a:r>
          </a:p>
          <a:p>
            <a:r>
              <a:rPr lang="fr-FR" sz="1400" dirty="0" smtClean="0">
                <a:latin typeface="Arial" pitchFamily="34" charset="0"/>
                <a:ea typeface="ＭＳ Ｐゴシック" pitchFamily="34" charset="-128"/>
                <a:cs typeface="ＭＳ Ｐゴシック" pitchFamily="-106" charset="-128"/>
              </a:rPr>
              <a:t>abonnement, services, remises, taxes et contributions) ;</a:t>
            </a:r>
          </a:p>
          <a:p>
            <a:r>
              <a:rPr lang="fr-FR" sz="1400" dirty="0" smtClean="0">
                <a:latin typeface="Arial" pitchFamily="34" charset="0"/>
                <a:ea typeface="ＭＳ Ｐゴシック" pitchFamily="34" charset="-128"/>
                <a:cs typeface="ＭＳ Ｐゴシック" pitchFamily="-106" charset="-128"/>
              </a:rPr>
              <a:t>• L'assiette des taxes (consommation et prix unitaire) ;</a:t>
            </a:r>
          </a:p>
          <a:p>
            <a:r>
              <a:rPr lang="fr-FR" sz="1400" dirty="0" smtClean="0">
                <a:latin typeface="Arial" pitchFamily="34" charset="0"/>
                <a:ea typeface="ＭＳ Ｐゴシック" pitchFamily="34" charset="-128"/>
                <a:cs typeface="ＭＳ Ｐゴシック" pitchFamily="-106" charset="-128"/>
              </a:rPr>
              <a:t>• Le prix moyen pondéré, en cas de changement de prix pendant la période de facturation (dans</a:t>
            </a:r>
          </a:p>
          <a:p>
            <a:r>
              <a:rPr lang="fr-FR" sz="1400" dirty="0" smtClean="0">
                <a:latin typeface="Arial" pitchFamily="34" charset="0"/>
                <a:ea typeface="ＭＳ Ｐゴシック" pitchFamily="34" charset="-128"/>
                <a:cs typeface="ＭＳ Ｐゴシック" pitchFamily="-106" charset="-128"/>
              </a:rPr>
              <a:t>ce cas, une phrase indiquant au client le changement tarifaire au cours de la période est ajoutée).</a:t>
            </a:r>
          </a:p>
          <a:p>
            <a:pPr>
              <a:buFont typeface="Arial" pitchFamily="34" charset="0"/>
              <a:buChar char="•"/>
            </a:pPr>
            <a:endParaRPr lang="fr-FR" sz="1400" dirty="0" smtClean="0">
              <a:latin typeface="Arial" pitchFamily="34" charset="0"/>
              <a:ea typeface="ＭＳ Ｐゴシック" pitchFamily="34" charset="-128"/>
              <a:cs typeface="ＭＳ Ｐゴシック" pitchFamily="-106" charset="-128"/>
            </a:endParaRPr>
          </a:p>
          <a:p>
            <a:pPr eaLnBrk="0" hangingPunct="0">
              <a:defRPr/>
            </a:pPr>
            <a:endParaRPr lang="fr-FR" b="1" dirty="0" smtClean="0">
              <a:solidFill>
                <a:srgbClr val="0073B7"/>
              </a:solidFill>
              <a:latin typeface="+mj-lt"/>
              <a:ea typeface="+mj-ea"/>
              <a:cs typeface="+mj-cs"/>
            </a:endParaRPr>
          </a:p>
          <a:p>
            <a:pPr marL="179388" lvl="1" indent="177800" eaLnBrk="0" hangingPunct="0">
              <a:defRPr/>
            </a:pPr>
            <a:endParaRPr lang="fr-FR" sz="1400" dirty="0" smtClean="0">
              <a:latin typeface="Arial" pitchFamily="34" charset="0"/>
              <a:cs typeface="ＭＳ Ｐゴシック" pitchFamily="-106" charset="-128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3374" y="1986452"/>
            <a:ext cx="7805201" cy="898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614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967411" cy="365125"/>
          </a:xfrm>
          <a:prstGeom prst="rect">
            <a:avLst/>
          </a:prstGeom>
        </p:spPr>
        <p:txBody>
          <a:bodyPr/>
          <a:lstStyle/>
          <a:p>
            <a:fld id="{328BA386-CAAD-4A44-A563-6C77B5837140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9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02000" y="379413"/>
            <a:ext cx="5729288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3.  La qualité de service du concessionnaire EDF</a:t>
            </a:r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754008" y="556475"/>
            <a:ext cx="7932792" cy="864278"/>
          </a:xfrm>
        </p:spPr>
        <p:txBody>
          <a:bodyPr/>
          <a:lstStyle/>
          <a:p>
            <a:r>
              <a:rPr lang="fr-FR" dirty="0" smtClean="0"/>
              <a:t>3.3 La performance, une priorité pour EDF</a:t>
            </a:r>
            <a:endParaRPr lang="fr-FR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754008" y="1300058"/>
            <a:ext cx="7932792" cy="39216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b="1" dirty="0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Les réclamations écrites</a:t>
            </a:r>
          </a:p>
          <a:p>
            <a:pPr eaLnBrk="0" hangingPunct="0">
              <a:defRPr/>
            </a:pPr>
            <a:endParaRPr lang="fr-FR" b="1" dirty="0" smtClean="0">
              <a:solidFill>
                <a:srgbClr val="0073B7"/>
              </a:solidFill>
              <a:latin typeface="+mj-lt"/>
              <a:ea typeface="+mj-ea"/>
              <a:cs typeface="+mj-cs"/>
            </a:endParaRPr>
          </a:p>
          <a:p>
            <a:pPr marL="179388" lvl="1" indent="177800" eaLnBrk="0" hangingPunct="0">
              <a:defRPr/>
            </a:pPr>
            <a:endParaRPr lang="fr-FR" sz="1400" dirty="0" smtClean="0">
              <a:latin typeface="Arial" pitchFamily="34" charset="0"/>
              <a:cs typeface="ＭＳ Ｐゴシック" pitchFamily="-106" charset="-128"/>
            </a:endParaRPr>
          </a:p>
        </p:txBody>
      </p:sp>
      <p:sp>
        <p:nvSpPr>
          <p:cNvPr id="11" name="AutoShape 8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540246" y="6035250"/>
            <a:ext cx="381000" cy="152400"/>
          </a:xfrm>
          <a:prstGeom prst="actionButtonForwardNext">
            <a:avLst/>
          </a:prstGeom>
          <a:solidFill>
            <a:srgbClr val="FF9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 b="1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6297" y="1624283"/>
            <a:ext cx="7289308" cy="1034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86297" y="2814861"/>
            <a:ext cx="7289308" cy="911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86297" y="3747989"/>
            <a:ext cx="7289308" cy="2939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614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938574" y="6278235"/>
            <a:ext cx="529192" cy="365125"/>
          </a:xfrm>
        </p:spPr>
        <p:txBody>
          <a:bodyPr/>
          <a:lstStyle/>
          <a:p>
            <a:fld id="{50CA8BB7-6917-9843-99EE-A41864D8F236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9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02000" y="379413"/>
            <a:ext cx="5729288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4.  La solidarité au cœur des valeurs et engagements d’EDF</a:t>
            </a:r>
            <a:endParaRPr lang="fr-FR" dirty="0"/>
          </a:p>
        </p:txBody>
      </p:sp>
      <p:sp>
        <p:nvSpPr>
          <p:cNvPr id="11" name="Titre 2"/>
          <p:cNvSpPr>
            <a:spLocks noGrp="1"/>
          </p:cNvSpPr>
          <p:nvPr>
            <p:ph type="title"/>
          </p:nvPr>
        </p:nvSpPr>
        <p:spPr>
          <a:xfrm>
            <a:off x="754008" y="858644"/>
            <a:ext cx="8103389" cy="864278"/>
          </a:xfrm>
        </p:spPr>
        <p:txBody>
          <a:bodyPr anchor="ctr"/>
          <a:lstStyle/>
          <a:p>
            <a:r>
              <a:rPr lang="fr-FR" dirty="0" smtClean="0"/>
              <a:t>4.1 Les dispositifs pour aider les clients démunis</a:t>
            </a:r>
            <a:endParaRPr lang="fr-FR" sz="1800" dirty="0"/>
          </a:p>
        </p:txBody>
      </p:sp>
      <p:sp>
        <p:nvSpPr>
          <p:cNvPr id="14" name="Rectangle 13"/>
          <p:cNvSpPr/>
          <p:nvPr/>
        </p:nvSpPr>
        <p:spPr>
          <a:xfrm>
            <a:off x="740957" y="3335263"/>
            <a:ext cx="800366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Rappels sur la loi « </a:t>
            </a:r>
            <a:r>
              <a:rPr lang="fr-FR" b="1" dirty="0" err="1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Brottes</a:t>
            </a:r>
            <a:r>
              <a:rPr lang="fr-FR" b="1" dirty="0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 »</a:t>
            </a:r>
          </a:p>
          <a:p>
            <a:endParaRPr lang="fr-FR" sz="1400" b="1" dirty="0" smtClean="0">
              <a:solidFill>
                <a:srgbClr val="EB731E"/>
              </a:solidFill>
              <a:latin typeface="Arial" pitchFamily="34" charset="0"/>
              <a:cs typeface="ＭＳ Ｐゴシック" pitchFamily="-106" charset="-128"/>
            </a:endParaRPr>
          </a:p>
          <a:p>
            <a:pPr>
              <a:buFont typeface="Arial" pitchFamily="34" charset="0"/>
              <a:buChar char="•"/>
            </a:pPr>
            <a:r>
              <a:rPr lang="fr-FR" sz="1200" dirty="0" smtClean="0">
                <a:latin typeface="Arial" pitchFamily="34" charset="0"/>
                <a:cs typeface="Arial" pitchFamily="34" charset="0"/>
              </a:rPr>
              <a:t>  Le TPN est porté par tous les fournisseurs</a:t>
            </a:r>
          </a:p>
          <a:p>
            <a:pPr>
              <a:buFont typeface="Arial" pitchFamily="34" charset="0"/>
              <a:buChar char="•"/>
            </a:pPr>
            <a:endParaRPr lang="fr-FR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sz="1200" dirty="0" smtClean="0">
                <a:latin typeface="Arial" pitchFamily="34" charset="0"/>
                <a:cs typeface="Arial" pitchFamily="34" charset="0"/>
              </a:rPr>
              <a:t>  Une remise forfaitaire annuelle - taille du ménage, puissance souscrite</a:t>
            </a:r>
          </a:p>
          <a:p>
            <a:pPr>
              <a:buFont typeface="Arial" pitchFamily="34" charset="0"/>
              <a:buChar char="•"/>
            </a:pPr>
            <a:endParaRPr lang="fr-FR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1200" dirty="0" smtClean="0">
                <a:latin typeface="Arial" pitchFamily="34" charset="0"/>
                <a:cs typeface="Arial" pitchFamily="34" charset="0"/>
              </a:rPr>
              <a:t>•  Pour être éligible, être ayant-droit à :</a:t>
            </a:r>
          </a:p>
          <a:p>
            <a:endParaRPr lang="fr-FR" sz="12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fr-FR" sz="1200" b="1" dirty="0" smtClean="0">
                <a:latin typeface="Arial" pitchFamily="34" charset="0"/>
                <a:cs typeface="Arial" pitchFamily="34" charset="0"/>
              </a:rPr>
              <a:t> Couverture Maladie Universelle Complémentaire </a:t>
            </a:r>
            <a:r>
              <a:rPr lang="fr-FR" sz="1200" dirty="0" smtClean="0">
                <a:latin typeface="Arial" pitchFamily="34" charset="0"/>
                <a:cs typeface="Arial" pitchFamily="34" charset="0"/>
              </a:rPr>
              <a:t>(CMU-C) </a:t>
            </a:r>
          </a:p>
          <a:p>
            <a:pPr lvl="1">
              <a:buFont typeface="Arial" pitchFamily="34" charset="0"/>
              <a:buChar char="•"/>
            </a:pPr>
            <a:r>
              <a:rPr lang="fr-FR" sz="1200" b="1" dirty="0" smtClean="0">
                <a:latin typeface="Arial" pitchFamily="34" charset="0"/>
                <a:cs typeface="Arial" pitchFamily="34" charset="0"/>
              </a:rPr>
              <a:t> Aide à une Complémentaire Santé </a:t>
            </a:r>
            <a:r>
              <a:rPr lang="fr-FR" sz="1200" dirty="0" smtClean="0">
                <a:latin typeface="Arial" pitchFamily="34" charset="0"/>
                <a:cs typeface="Arial" pitchFamily="34" charset="0"/>
              </a:rPr>
              <a:t>- plafonds ACS = plafonds CMUC majorés de 35 %</a:t>
            </a:r>
          </a:p>
          <a:p>
            <a:pPr lvl="1">
              <a:buFont typeface="Arial" pitchFamily="34" charset="0"/>
              <a:buChar char="•"/>
            </a:pPr>
            <a:r>
              <a:rPr lang="fr-FR" sz="1200" dirty="0" smtClean="0">
                <a:latin typeface="Arial" pitchFamily="34" charset="0"/>
                <a:cs typeface="Arial" pitchFamily="34" charset="0"/>
              </a:rPr>
              <a:t> ou déclarer un revenu fiscal de référence (RFR) annuel par part fiscale du foyer contribuable de l’impôt sur le </a:t>
            </a:r>
            <a:r>
              <a:rPr lang="fr-FR" sz="1200" b="1" dirty="0" smtClean="0">
                <a:latin typeface="Arial" pitchFamily="34" charset="0"/>
                <a:cs typeface="Arial" pitchFamily="34" charset="0"/>
              </a:rPr>
              <a:t>revenu inférieur ou égal à 2175 €</a:t>
            </a:r>
          </a:p>
          <a:p>
            <a:pPr lvl="1">
              <a:buFont typeface="Arial" pitchFamily="34" charset="0"/>
              <a:buChar char="•"/>
            </a:pPr>
            <a:endParaRPr lang="fr-FR" sz="12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fr-FR" sz="1200" dirty="0" smtClean="0">
                <a:latin typeface="Arial" pitchFamily="34" charset="0"/>
                <a:cs typeface="Arial" pitchFamily="34" charset="0"/>
              </a:rPr>
              <a:t> Les gestionnaires de </a:t>
            </a:r>
            <a:r>
              <a:rPr lang="fr-FR" sz="1200" b="1" dirty="0" smtClean="0">
                <a:latin typeface="Arial" pitchFamily="34" charset="0"/>
                <a:cs typeface="Arial" pitchFamily="34" charset="0"/>
              </a:rPr>
              <a:t>résidences sociales conventionnées</a:t>
            </a:r>
          </a:p>
          <a:p>
            <a:pPr lvl="2">
              <a:buFont typeface="Arial" pitchFamily="34" charset="0"/>
              <a:buChar char="•"/>
            </a:pPr>
            <a:endParaRPr lang="fr-FR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sz="1200" dirty="0" smtClean="0">
                <a:latin typeface="Arial" pitchFamily="34" charset="0"/>
                <a:cs typeface="Arial" pitchFamily="34" charset="0"/>
              </a:rPr>
              <a:t>  Le nombre de ménages bénéficiaires du dispositif pourrait de ce fait atteindre 4 millions</a:t>
            </a:r>
          </a:p>
        </p:txBody>
      </p:sp>
      <p:sp>
        <p:nvSpPr>
          <p:cNvPr id="19" name="Titre 2"/>
          <p:cNvSpPr txBox="1">
            <a:spLocks/>
          </p:cNvSpPr>
          <p:nvPr/>
        </p:nvSpPr>
        <p:spPr>
          <a:xfrm>
            <a:off x="681707" y="1600248"/>
            <a:ext cx="8567565" cy="55256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>
              <a:defRPr/>
            </a:pPr>
            <a:r>
              <a:rPr lang="fr-FR" b="1" dirty="0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Le Tarif de Première Nécessité (TPN)</a:t>
            </a:r>
          </a:p>
        </p:txBody>
      </p:sp>
      <p:sp>
        <p:nvSpPr>
          <p:cNvPr id="20" name="AutoShape 8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540246" y="6035250"/>
            <a:ext cx="381000" cy="152400"/>
          </a:xfrm>
          <a:prstGeom prst="actionButtonForwardNext">
            <a:avLst/>
          </a:prstGeom>
          <a:solidFill>
            <a:srgbClr val="FF9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 b="1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62839" y="3017921"/>
            <a:ext cx="2824958" cy="2007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1476" y="2101165"/>
            <a:ext cx="7756290" cy="847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614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0" grpId="1" animBg="1"/>
      <p:bldP spid="20" grpId="2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494" y="714375"/>
            <a:ext cx="7932792" cy="864278"/>
          </a:xfrm>
        </p:spPr>
        <p:txBody>
          <a:bodyPr/>
          <a:lstStyle/>
          <a:p>
            <a:r>
              <a:rPr lang="fr-FR" dirty="0" smtClean="0"/>
              <a:t>1. Les indicateurs de qualité relatifs à la mission de fourniture d’électricité aux TRV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967411" cy="365125"/>
          </a:xfrm>
          <a:prstGeom prst="rect">
            <a:avLst/>
          </a:prstGeom>
        </p:spPr>
        <p:txBody>
          <a:bodyPr/>
          <a:lstStyle/>
          <a:p>
            <a:fld id="{12E6632E-CD88-45A8-8082-99A78AE9382A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8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02000" y="379413"/>
            <a:ext cx="5729288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ANNEXES</a:t>
            </a:r>
            <a:endParaRPr lang="fr-FR" dirty="0"/>
          </a:p>
        </p:txBody>
      </p:sp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395786" y="2352360"/>
          <a:ext cx="8461612" cy="3941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87403"/>
                <a:gridCol w="177420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Clients particuliers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 2014</a:t>
                      </a:r>
                    </a:p>
                    <a:p>
                      <a:pPr algn="ctr"/>
                      <a:r>
                        <a:rPr lang="fr-FR" dirty="0" smtClean="0"/>
                        <a:t>maille concession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Nombre de mises en service sans déplacement (ALS)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Nombre de factures établies sur la base du relevé effectué par le client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Nombre de lettres uniques de relance envoyées, dans le cadre des dispositions du décret n°2008-780 du 13 août 2008 relatif à la procédure applicable en cas d’impayés des factures d’électricité, de gaz, de chaleur et d’eau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456733"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Nombre de clients ayant souscrit un contrat aux TRV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Nombre de clients ayant résilié leur contrat aux TRV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itre 2"/>
          <p:cNvSpPr txBox="1">
            <a:spLocks/>
          </p:cNvSpPr>
          <p:nvPr/>
        </p:nvSpPr>
        <p:spPr>
          <a:xfrm>
            <a:off x="632043" y="1524151"/>
            <a:ext cx="8567565" cy="55256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fr-FR" b="1" dirty="0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Des indicateurs supplémentaires proposés cette année dans le CRAC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85018" y="3274995"/>
            <a:ext cx="647700" cy="2976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494" y="714375"/>
            <a:ext cx="7932792" cy="864278"/>
          </a:xfrm>
        </p:spPr>
        <p:txBody>
          <a:bodyPr/>
          <a:lstStyle/>
          <a:p>
            <a:r>
              <a:rPr lang="fr-FR" dirty="0" smtClean="0"/>
              <a:t>1. Les indicateurs de qualité relatifs à la mission de fourniture d’électricité aux TRV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967411" cy="365125"/>
          </a:xfrm>
          <a:prstGeom prst="rect">
            <a:avLst/>
          </a:prstGeom>
        </p:spPr>
        <p:txBody>
          <a:bodyPr/>
          <a:lstStyle/>
          <a:p>
            <a:fld id="{12E6632E-CD88-45A8-8082-99A78AE9382A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8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02000" y="379413"/>
            <a:ext cx="5729288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ANNEXES</a:t>
            </a:r>
            <a:endParaRPr lang="fr-FR" dirty="0"/>
          </a:p>
        </p:txBody>
      </p:sp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395786" y="2352360"/>
          <a:ext cx="8461612" cy="3357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87403"/>
                <a:gridCol w="177420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Clients particuliers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 2014</a:t>
                      </a:r>
                    </a:p>
                    <a:p>
                      <a:pPr algn="ctr"/>
                      <a:r>
                        <a:rPr lang="fr-FR" dirty="0" smtClean="0"/>
                        <a:t>maille concession</a:t>
                      </a:r>
                      <a:endParaRPr lang="fr-FR" dirty="0"/>
                    </a:p>
                  </a:txBody>
                  <a:tcPr/>
                </a:tc>
              </a:tr>
              <a:tr h="404488"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Nombre de coupures demandées par EDF à ERDF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rgbClr val="0073B7"/>
                        </a:solidFill>
                      </a:endParaRPr>
                    </a:p>
                  </a:txBody>
                  <a:tcPr/>
                </a:tc>
              </a:tr>
              <a:tr h="484024"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Nombre de coupures effectives réalisées par ERDF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rgbClr val="0073B7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Nombre de clients en situation de coupures effectives réalimentés au début de la période hivernale au titre de l’article L 115-3 du code de l’action sociale et des familles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rgbClr val="0073B7"/>
                        </a:solidFill>
                      </a:endParaRPr>
                    </a:p>
                  </a:txBody>
                  <a:tcPr/>
                </a:tc>
              </a:tr>
              <a:tr h="456733"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Nombre de réductions de puissance effectuées lors de la période de protection hivernale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rgbClr val="0073B7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itre 2"/>
          <p:cNvSpPr txBox="1">
            <a:spLocks/>
          </p:cNvSpPr>
          <p:nvPr/>
        </p:nvSpPr>
        <p:spPr>
          <a:xfrm>
            <a:off x="632043" y="1524151"/>
            <a:ext cx="8567565" cy="55256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fr-FR" b="1" dirty="0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Des indicateurs supplémentaires proposés cette année dans le CRAC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76163" y="3300080"/>
            <a:ext cx="55245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63723" y="878151"/>
            <a:ext cx="8567565" cy="552565"/>
          </a:xfrm>
        </p:spPr>
        <p:txBody>
          <a:bodyPr/>
          <a:lstStyle/>
          <a:p>
            <a:r>
              <a:rPr lang="fr-FR" sz="2400" dirty="0" smtClean="0"/>
              <a:t>1.1  Les faits marquants</a:t>
            </a:r>
            <a:endParaRPr lang="fr-FR" sz="24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967411" cy="365125"/>
          </a:xfrm>
          <a:prstGeom prst="rect">
            <a:avLst/>
          </a:prstGeom>
        </p:spPr>
        <p:txBody>
          <a:bodyPr/>
          <a:lstStyle/>
          <a:p>
            <a:fld id="{B6388A48-9A2F-44FC-9803-D54A2D39CDD8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8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02000" y="379413"/>
            <a:ext cx="5729288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1.  Votre concessionnaire EDF à votre service</a:t>
            </a:r>
            <a:endParaRPr lang="fr-FR" dirty="0"/>
          </a:p>
        </p:txBody>
      </p:sp>
      <p:sp>
        <p:nvSpPr>
          <p:cNvPr id="14" name="Titre 2"/>
          <p:cNvSpPr txBox="1">
            <a:spLocks/>
          </p:cNvSpPr>
          <p:nvPr/>
        </p:nvSpPr>
        <p:spPr>
          <a:xfrm>
            <a:off x="616123" y="1248919"/>
            <a:ext cx="8567565" cy="55256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 smtClean="0">
                <a:ln>
                  <a:noFill/>
                </a:ln>
                <a:solidFill>
                  <a:srgbClr val="EB731E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Sur votre territoire…</a:t>
            </a:r>
            <a:endParaRPr kumimoji="0" lang="fr-FR" b="1" i="0" u="none" strike="noStrike" kern="1200" cap="none" spc="0" normalizeH="0" baseline="0" noProof="0" dirty="0">
              <a:ln>
                <a:noFill/>
              </a:ln>
              <a:solidFill>
                <a:srgbClr val="EB731E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23320" y="1760556"/>
            <a:ext cx="8307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EDF soutient la grotte Chauvet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99529" y="2308027"/>
            <a:ext cx="78860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Depuis 2014, la grotte Chauvet est inscrite au patrimoine mondial de l’UNESCO.</a:t>
            </a:r>
          </a:p>
          <a:p>
            <a:endParaRPr lang="fr-FR" sz="1400" dirty="0" smtClean="0"/>
          </a:p>
          <a:p>
            <a:r>
              <a:rPr lang="fr-FR" sz="1400" dirty="0" smtClean="0"/>
              <a:t>Le 23 juin, la Fondation EDF a signé un partenariat avec le Ministère de la Culture afin d’aider les archéologues à étudier la grotte à partir de sa modélisation 3D faite par le CNRS.</a:t>
            </a:r>
            <a:endParaRPr lang="fr-FR" sz="1400" dirty="0"/>
          </a:p>
        </p:txBody>
      </p:sp>
      <p:pic>
        <p:nvPicPr>
          <p:cNvPr id="12" name="Image 1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9742" y="3372554"/>
            <a:ext cx="5049285" cy="3251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967411" cy="365125"/>
          </a:xfrm>
          <a:prstGeom prst="rect">
            <a:avLst/>
          </a:prstGeom>
        </p:spPr>
        <p:txBody>
          <a:bodyPr/>
          <a:lstStyle/>
          <a:p>
            <a:fld id="{B6388A48-9A2F-44FC-9803-D54A2D39CDD8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8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02000" y="379413"/>
            <a:ext cx="5729288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1.  Votre concessionnaire EDF à votre service</a:t>
            </a:r>
            <a:endParaRPr lang="fr-FR" dirty="0"/>
          </a:p>
        </p:txBody>
      </p:sp>
      <p:sp>
        <p:nvSpPr>
          <p:cNvPr id="14" name="Titre 2"/>
          <p:cNvSpPr>
            <a:spLocks noGrp="1"/>
          </p:cNvSpPr>
          <p:nvPr>
            <p:ph type="title"/>
          </p:nvPr>
        </p:nvSpPr>
        <p:spPr>
          <a:xfrm>
            <a:off x="463723" y="878151"/>
            <a:ext cx="8567565" cy="552565"/>
          </a:xfrm>
        </p:spPr>
        <p:txBody>
          <a:bodyPr/>
          <a:lstStyle/>
          <a:p>
            <a:r>
              <a:rPr lang="fr-FR" sz="2400" dirty="0" smtClean="0"/>
              <a:t>1.1  Les faits marquants</a:t>
            </a:r>
            <a:endParaRPr lang="fr-FR" sz="2400" dirty="0"/>
          </a:p>
        </p:txBody>
      </p:sp>
      <p:sp>
        <p:nvSpPr>
          <p:cNvPr id="15" name="Titre 2"/>
          <p:cNvSpPr txBox="1">
            <a:spLocks/>
          </p:cNvSpPr>
          <p:nvPr/>
        </p:nvSpPr>
        <p:spPr>
          <a:xfrm>
            <a:off x="616123" y="1248919"/>
            <a:ext cx="8567565" cy="55256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 smtClean="0">
                <a:ln>
                  <a:noFill/>
                </a:ln>
                <a:solidFill>
                  <a:srgbClr val="EB731E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Au plan national…</a:t>
            </a:r>
            <a:endParaRPr kumimoji="0" lang="fr-FR" b="1" i="0" u="none" strike="noStrike" kern="1200" cap="none" spc="0" normalizeH="0" baseline="0" noProof="0" dirty="0">
              <a:ln>
                <a:noFill/>
              </a:ln>
              <a:solidFill>
                <a:srgbClr val="EB731E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Rectangle 1029"/>
          <p:cNvSpPr txBox="1">
            <a:spLocks noChangeArrowheads="1"/>
          </p:cNvSpPr>
          <p:nvPr/>
        </p:nvSpPr>
        <p:spPr bwMode="auto">
          <a:xfrm>
            <a:off x="801798" y="1805169"/>
            <a:ext cx="7970177" cy="148394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3B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Loi MAPAM </a:t>
            </a: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3B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(Modernisation de l’Action Publique et d’Affirmation des Métropoles)</a:t>
            </a:r>
          </a:p>
          <a:p>
            <a:endParaRPr lang="fr-FR" sz="1400" dirty="0" smtClean="0"/>
          </a:p>
          <a:p>
            <a:pPr lvl="1">
              <a:buFont typeface="Arial" pitchFamily="34" charset="0"/>
              <a:buChar char="•"/>
            </a:pPr>
            <a:r>
              <a:rPr lang="fr-FR" sz="1400" dirty="0" smtClean="0"/>
              <a:t> Métropoles : intercommunalités de plus de 400 000 habitants se situant au centre d’une aire urbaine de plus de 650 000 habitants, ou étant des capitales régionales.</a:t>
            </a:r>
          </a:p>
          <a:p>
            <a:pPr lvl="1">
              <a:buFont typeface="Arial" pitchFamily="34" charset="0"/>
              <a:buChar char="•"/>
            </a:pPr>
            <a:endParaRPr lang="fr-FR" sz="1400" dirty="0" smtClean="0"/>
          </a:p>
          <a:p>
            <a:pPr lvl="1">
              <a:buFont typeface="Arial" pitchFamily="34" charset="0"/>
              <a:buChar char="•"/>
            </a:pPr>
            <a:r>
              <a:rPr lang="fr-FR" sz="1400" dirty="0" smtClean="0"/>
              <a:t> Toulouse, Lille, Nantes, Strasbourg, Rennes, Rouen, </a:t>
            </a:r>
            <a:r>
              <a:rPr lang="fr-FR" sz="1400" b="1" dirty="0" smtClean="0"/>
              <a:t>Grenoble</a:t>
            </a:r>
            <a:r>
              <a:rPr lang="fr-FR" sz="1400" dirty="0" smtClean="0"/>
              <a:t>, Montpellier, Brest et </a:t>
            </a:r>
            <a:r>
              <a:rPr lang="fr-FR" sz="1400" b="1" dirty="0" smtClean="0"/>
              <a:t>Grand Lyon</a:t>
            </a:r>
          </a:p>
          <a:p>
            <a:pPr>
              <a:buFont typeface="Arial" pitchFamily="34" charset="0"/>
              <a:buChar char="•"/>
            </a:pPr>
            <a:endParaRPr lang="fr-FR" sz="1400" dirty="0" smtClean="0"/>
          </a:p>
        </p:txBody>
      </p:sp>
      <p:sp>
        <p:nvSpPr>
          <p:cNvPr id="18" name="Rectangle 1029"/>
          <p:cNvSpPr txBox="1">
            <a:spLocks noChangeArrowheads="1"/>
          </p:cNvSpPr>
          <p:nvPr/>
        </p:nvSpPr>
        <p:spPr bwMode="auto">
          <a:xfrm>
            <a:off x="831366" y="3527089"/>
            <a:ext cx="7970177" cy="90843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lang="fr-FR" b="1" dirty="0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Décret « impayés »</a:t>
            </a:r>
          </a:p>
          <a:p>
            <a:endParaRPr lang="fr-FR" sz="1400" dirty="0" smtClean="0"/>
          </a:p>
          <a:p>
            <a:pPr>
              <a:buFont typeface="Arial" pitchFamily="34" charset="0"/>
              <a:buChar char="•"/>
            </a:pPr>
            <a:r>
              <a:rPr lang="fr-FR" sz="1400" dirty="0" smtClean="0"/>
              <a:t>Dispositif de la </a:t>
            </a:r>
            <a:r>
              <a:rPr lang="fr-FR" sz="1400" b="1" dirty="0" smtClean="0"/>
              <a:t>« trêve hivernale » : </a:t>
            </a:r>
            <a:r>
              <a:rPr lang="fr-FR" sz="1400" dirty="0" smtClean="0"/>
              <a:t>étendu à l’ensemble des consommateurs domestiques.</a:t>
            </a:r>
          </a:p>
        </p:txBody>
      </p:sp>
      <p:sp>
        <p:nvSpPr>
          <p:cNvPr id="20" name="Rectangle 1029"/>
          <p:cNvSpPr txBox="1">
            <a:spLocks noChangeArrowheads="1"/>
          </p:cNvSpPr>
          <p:nvPr/>
        </p:nvSpPr>
        <p:spPr bwMode="auto">
          <a:xfrm>
            <a:off x="801798" y="4425585"/>
            <a:ext cx="7970177" cy="20307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Aft>
                <a:spcPct val="0"/>
              </a:spcAft>
              <a:defRPr/>
            </a:pPr>
            <a:r>
              <a:rPr lang="fr-FR" b="1" dirty="0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Méthode de construction des tarifs par empilement : </a:t>
            </a:r>
            <a:r>
              <a:rPr lang="fr-FR" sz="1400" b="1" dirty="0" smtClean="0">
                <a:solidFill>
                  <a:srgbClr val="0073B7"/>
                </a:solidFill>
              </a:rPr>
              <a:t>Décret du 28 octobre 2014 relatif aux TRV : </a:t>
            </a:r>
            <a:endParaRPr lang="fr-FR" sz="1400" b="1" dirty="0" smtClean="0">
              <a:solidFill>
                <a:srgbClr val="0073B7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endParaRPr lang="fr-FR" sz="1400" dirty="0" smtClean="0"/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lang="fr-FR" sz="1400" b="1" dirty="0" smtClean="0"/>
              <a:t>La méthode retenue additionne :</a:t>
            </a:r>
          </a:p>
          <a:p>
            <a:pPr lvl="1">
              <a:buFont typeface="Arial" pitchFamily="34" charset="0"/>
              <a:buChar char="•"/>
            </a:pPr>
            <a:r>
              <a:rPr lang="fr-FR" sz="1400" dirty="0" smtClean="0"/>
              <a:t> le coût de l’Accès Régulé à l’Electricité Nucléaire Historique : ARENH</a:t>
            </a:r>
          </a:p>
          <a:p>
            <a:pPr lvl="1">
              <a:buFont typeface="Arial" pitchFamily="34" charset="0"/>
              <a:buChar char="•"/>
            </a:pPr>
            <a:r>
              <a:rPr lang="fr-FR" sz="1400" dirty="0" smtClean="0"/>
              <a:t> le coût du complément d’approvisionnement (garantie de capacité incluse)</a:t>
            </a:r>
          </a:p>
          <a:p>
            <a:pPr lvl="1">
              <a:buFont typeface="Arial" pitchFamily="34" charset="0"/>
              <a:buChar char="•"/>
            </a:pPr>
            <a:r>
              <a:rPr lang="fr-FR" sz="1400" dirty="0" smtClean="0"/>
              <a:t> les coûts d’acheminement (TURPE)</a:t>
            </a:r>
          </a:p>
          <a:p>
            <a:pPr lvl="1">
              <a:buFont typeface="Arial" pitchFamily="34" charset="0"/>
              <a:buChar char="•"/>
            </a:pPr>
            <a:r>
              <a:rPr lang="fr-FR" sz="1400" dirty="0" smtClean="0"/>
              <a:t> les coûts de commercialisation</a:t>
            </a:r>
          </a:p>
          <a:p>
            <a:pPr lvl="1">
              <a:buFont typeface="Arial" pitchFamily="34" charset="0"/>
              <a:buChar char="•"/>
            </a:pPr>
            <a:r>
              <a:rPr lang="fr-FR" sz="1400" dirty="0" smtClean="0"/>
              <a:t> la rémunération normale de l’activité de fourniture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967411" cy="365125"/>
          </a:xfrm>
          <a:prstGeom prst="rect">
            <a:avLst/>
          </a:prstGeom>
        </p:spPr>
        <p:txBody>
          <a:bodyPr/>
          <a:lstStyle/>
          <a:p>
            <a:fld id="{B6388A48-9A2F-44FC-9803-D54A2D39CDD8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8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02000" y="379413"/>
            <a:ext cx="5729288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1.  Votre concessionnaire EDF à votre service</a:t>
            </a:r>
            <a:endParaRPr lang="fr-FR" dirty="0"/>
          </a:p>
        </p:txBody>
      </p:sp>
      <p:sp>
        <p:nvSpPr>
          <p:cNvPr id="14" name="Titre 2"/>
          <p:cNvSpPr>
            <a:spLocks noGrp="1"/>
          </p:cNvSpPr>
          <p:nvPr>
            <p:ph type="title"/>
          </p:nvPr>
        </p:nvSpPr>
        <p:spPr>
          <a:xfrm>
            <a:off x="463723" y="878151"/>
            <a:ext cx="8567565" cy="552565"/>
          </a:xfrm>
        </p:spPr>
        <p:txBody>
          <a:bodyPr/>
          <a:lstStyle/>
          <a:p>
            <a:r>
              <a:rPr lang="fr-FR" sz="2400" dirty="0" smtClean="0"/>
              <a:t>1.1  Les faits marquants</a:t>
            </a:r>
            <a:endParaRPr lang="fr-FR" sz="2400" dirty="0"/>
          </a:p>
        </p:txBody>
      </p:sp>
      <p:sp>
        <p:nvSpPr>
          <p:cNvPr id="15" name="Titre 2"/>
          <p:cNvSpPr txBox="1">
            <a:spLocks/>
          </p:cNvSpPr>
          <p:nvPr/>
        </p:nvSpPr>
        <p:spPr>
          <a:xfrm>
            <a:off x="616123" y="1248919"/>
            <a:ext cx="8567565" cy="55256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 smtClean="0">
                <a:ln>
                  <a:noFill/>
                </a:ln>
                <a:solidFill>
                  <a:srgbClr val="EB731E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Les évènements et enjeux pour 2015…</a:t>
            </a:r>
            <a:endParaRPr kumimoji="0" lang="fr-FR" b="1" i="0" u="none" strike="noStrike" kern="1200" cap="none" spc="0" normalizeH="0" baseline="0" noProof="0" dirty="0">
              <a:ln>
                <a:noFill/>
              </a:ln>
              <a:solidFill>
                <a:srgbClr val="EB731E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Rectangle 1029"/>
          <p:cNvSpPr txBox="1">
            <a:spLocks noChangeArrowheads="1"/>
          </p:cNvSpPr>
          <p:nvPr/>
        </p:nvSpPr>
        <p:spPr bwMode="auto">
          <a:xfrm>
            <a:off x="801798" y="4029793"/>
            <a:ext cx="7970177" cy="115639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lang="fr-FR" b="1" dirty="0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Le prix de l’ARENH n’a pas augmenté au 1</a:t>
            </a:r>
            <a:r>
              <a:rPr lang="fr-FR" b="1" baseline="30000" dirty="0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er</a:t>
            </a:r>
            <a:r>
              <a:rPr lang="fr-FR" b="1" dirty="0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 janvier 2015 : 42 €/</a:t>
            </a:r>
            <a:r>
              <a:rPr lang="fr-FR" b="1" dirty="0" err="1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MWh</a:t>
            </a:r>
            <a:endParaRPr kumimoji="0" lang="fr-FR" sz="1800" b="1" i="0" u="none" strike="noStrike" kern="1200" cap="none" spc="0" normalizeH="0" noProof="0" dirty="0" smtClean="0">
              <a:ln>
                <a:noFill/>
              </a:ln>
              <a:solidFill>
                <a:srgbClr val="0073B7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endParaRPr lang="fr-FR" sz="1400" dirty="0" smtClean="0"/>
          </a:p>
          <a:p>
            <a:pPr lvl="1">
              <a:buFont typeface="Arial" pitchFamily="34" charset="0"/>
              <a:buChar char="•"/>
            </a:pPr>
            <a:r>
              <a:rPr lang="fr-FR" sz="1400" b="1" dirty="0" smtClean="0"/>
              <a:t> La réévaluation est reportée au 1</a:t>
            </a:r>
            <a:r>
              <a:rPr lang="fr-FR" sz="1400" b="1" baseline="30000" dirty="0" smtClean="0"/>
              <a:t>er</a:t>
            </a:r>
            <a:r>
              <a:rPr lang="fr-FR" sz="1400" b="1" dirty="0" smtClean="0"/>
              <a:t> juillet 2015</a:t>
            </a:r>
          </a:p>
          <a:p>
            <a:pPr lvl="1">
              <a:buFont typeface="Arial" pitchFamily="34" charset="0"/>
              <a:buChar char="•"/>
            </a:pPr>
            <a:r>
              <a:rPr lang="fr-FR" sz="1400" dirty="0" smtClean="0"/>
              <a:t> La CRE estime à environ + 2 €/</a:t>
            </a:r>
            <a:r>
              <a:rPr lang="fr-FR" sz="1400" dirty="0" err="1" smtClean="0"/>
              <a:t>MWh</a:t>
            </a:r>
            <a:r>
              <a:rPr lang="fr-FR" sz="1400" dirty="0" smtClean="0"/>
              <a:t> l’évolution nécessaire du prix de l’ARENH en 2015</a:t>
            </a:r>
          </a:p>
        </p:txBody>
      </p:sp>
      <p:sp>
        <p:nvSpPr>
          <p:cNvPr id="9" name="Rectangle 1029"/>
          <p:cNvSpPr txBox="1">
            <a:spLocks noChangeArrowheads="1"/>
          </p:cNvSpPr>
          <p:nvPr/>
        </p:nvSpPr>
        <p:spPr bwMode="auto">
          <a:xfrm>
            <a:off x="804070" y="5233089"/>
            <a:ext cx="7970177" cy="70372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lang="fr-FR" b="1" dirty="0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Projet de loi relatif à la transition énergétique et à la croissance verte (TECV)</a:t>
            </a:r>
            <a:endParaRPr kumimoji="0" lang="fr-FR" sz="1800" b="1" i="0" u="none" strike="noStrike" kern="1200" cap="none" spc="0" normalizeH="0" noProof="0" dirty="0" smtClean="0">
              <a:ln>
                <a:noFill/>
              </a:ln>
              <a:solidFill>
                <a:srgbClr val="0073B7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ectangle 1029"/>
          <p:cNvSpPr txBox="1">
            <a:spLocks noChangeArrowheads="1"/>
          </p:cNvSpPr>
          <p:nvPr/>
        </p:nvSpPr>
        <p:spPr bwMode="auto">
          <a:xfrm>
            <a:off x="804070" y="1943921"/>
            <a:ext cx="7970177" cy="169008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3B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Fin des Tarifs Réglementés de Vente (TRV)</a:t>
            </a:r>
            <a:r>
              <a:rPr kumimoji="0" lang="fr-FR" sz="1800" b="1" i="0" u="none" strike="noStrike" kern="1200" cap="none" spc="0" normalizeH="0" noProof="0" dirty="0" smtClean="0">
                <a:ln>
                  <a:noFill/>
                </a:ln>
                <a:solidFill>
                  <a:srgbClr val="0073B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 l’électricité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3B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pour les puissances &gt; 36 </a:t>
            </a:r>
            <a:r>
              <a:rPr lang="fr-FR" b="1" dirty="0" err="1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kVA</a:t>
            </a:r>
            <a:r>
              <a:rPr lang="fr-FR" b="1" dirty="0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 (Jaune et Vert)</a:t>
            </a:r>
          </a:p>
          <a:p>
            <a:pPr lvl="0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endParaRPr lang="fr-FR" sz="1400" b="1" dirty="0" smtClean="0">
              <a:solidFill>
                <a:srgbClr val="626B82"/>
              </a:solidFill>
              <a:latin typeface="+mj-lt"/>
              <a:ea typeface="+mj-ea"/>
              <a:cs typeface="+mj-cs"/>
            </a:endParaRPr>
          </a:p>
          <a:p>
            <a:pPr lvl="1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fr-FR" sz="1400" dirty="0" smtClean="0"/>
              <a:t> Les collectivités territoriales ont jusqu'à la fin de l'année 2015 pour choisir leur fournisseur dans le cadre d’une procédure d’appel d’offre</a:t>
            </a:r>
          </a:p>
          <a:p>
            <a:pPr lvl="1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endParaRPr lang="fr-FR" sz="1400" dirty="0" smtClean="0"/>
          </a:p>
          <a:p>
            <a:pPr lvl="1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fr-FR" sz="1400" dirty="0" smtClean="0">
                <a:latin typeface="Arial" pitchFamily="34" charset="0"/>
                <a:ea typeface="ＭＳ Ｐゴシック" pitchFamily="34" charset="-128"/>
              </a:rPr>
              <a:t> A partir du 31 décembre 2015 au plus tard, c'est la CRE qui fixera les TRV et non plus les ministres de l'Energie et de l'Ecologie (Loi NOME)</a:t>
            </a:r>
          </a:p>
          <a:p>
            <a:pPr lvl="1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endParaRPr lang="fr-FR" sz="1400" dirty="0" smtClean="0"/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1" i="0" u="none" strike="noStrike" kern="1200" cap="none" spc="0" normalizeH="0" noProof="0" dirty="0" smtClean="0">
              <a:ln>
                <a:noFill/>
              </a:ln>
              <a:solidFill>
                <a:srgbClr val="626B8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1" i="0" u="none" strike="noStrike" kern="1200" cap="none" spc="0" normalizeH="0" noProof="0" dirty="0" smtClean="0">
              <a:ln>
                <a:noFill/>
              </a:ln>
              <a:solidFill>
                <a:srgbClr val="626B8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967411" cy="365125"/>
          </a:xfrm>
          <a:prstGeom prst="rect">
            <a:avLst/>
          </a:prstGeom>
        </p:spPr>
        <p:txBody>
          <a:bodyPr/>
          <a:lstStyle/>
          <a:p>
            <a:fld id="{544D2DE9-4629-45D3-AD07-513F545BE099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8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02000" y="379413"/>
            <a:ext cx="5729288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1.  Votre concessionnaire EDF à votre service</a:t>
            </a:r>
            <a:endParaRPr lang="fr-FR" dirty="0"/>
          </a:p>
        </p:txBody>
      </p:sp>
      <p:sp>
        <p:nvSpPr>
          <p:cNvPr id="12" name="Titre 2"/>
          <p:cNvSpPr>
            <a:spLocks noGrp="1"/>
          </p:cNvSpPr>
          <p:nvPr>
            <p:ph type="title"/>
          </p:nvPr>
        </p:nvSpPr>
        <p:spPr>
          <a:xfrm>
            <a:off x="463723" y="878151"/>
            <a:ext cx="8567565" cy="552565"/>
          </a:xfrm>
        </p:spPr>
        <p:txBody>
          <a:bodyPr/>
          <a:lstStyle/>
          <a:p>
            <a:r>
              <a:rPr lang="fr-FR" sz="2400" dirty="0" smtClean="0"/>
              <a:t>1.2  Les chiffres clés</a:t>
            </a:r>
            <a:endParaRPr lang="fr-FR" sz="2400" dirty="0"/>
          </a:p>
        </p:txBody>
      </p:sp>
      <p:sp>
        <p:nvSpPr>
          <p:cNvPr id="13" name="Titre 2"/>
          <p:cNvSpPr txBox="1">
            <a:spLocks/>
          </p:cNvSpPr>
          <p:nvPr/>
        </p:nvSpPr>
        <p:spPr>
          <a:xfrm>
            <a:off x="616123" y="1248919"/>
            <a:ext cx="8567565" cy="55256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 smtClean="0">
                <a:ln>
                  <a:noFill/>
                </a:ln>
                <a:solidFill>
                  <a:srgbClr val="EB731E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Les clients de la concession aux TRV…</a:t>
            </a:r>
            <a:endParaRPr kumimoji="0" lang="fr-FR" b="1" i="0" u="none" strike="noStrike" kern="1200" cap="none" spc="0" normalizeH="0" baseline="0" noProof="0" dirty="0">
              <a:ln>
                <a:noFill/>
              </a:ln>
              <a:solidFill>
                <a:srgbClr val="EB731E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Rectangle 1029"/>
          <p:cNvSpPr txBox="1">
            <a:spLocks noChangeArrowheads="1"/>
          </p:cNvSpPr>
          <p:nvPr/>
        </p:nvSpPr>
        <p:spPr bwMode="auto">
          <a:xfrm>
            <a:off x="706101" y="3174281"/>
            <a:ext cx="7970177" cy="97220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fr-FR" sz="1400" dirty="0" smtClean="0"/>
          </a:p>
          <a:p>
            <a:pPr lvl="1">
              <a:buFont typeface="Arial" pitchFamily="34" charset="0"/>
              <a:buChar char="•"/>
            </a:pPr>
            <a:r>
              <a:rPr lang="fr-FR" sz="1400" dirty="0" smtClean="0"/>
              <a:t> Les données recettes sont hors contributions (CTA, CSPE) et hors taxes (TCFE, TVA)</a:t>
            </a:r>
          </a:p>
          <a:p>
            <a:pPr lvl="1">
              <a:buFont typeface="Arial" pitchFamily="34" charset="0"/>
              <a:buChar char="•"/>
            </a:pPr>
            <a:endParaRPr lang="fr-FR" sz="1400" dirty="0" smtClean="0"/>
          </a:p>
          <a:p>
            <a:pPr lvl="1">
              <a:buFont typeface="Arial" pitchFamily="34" charset="0"/>
              <a:buChar char="•"/>
            </a:pPr>
            <a:r>
              <a:rPr lang="fr-FR" sz="1400" dirty="0" smtClean="0"/>
              <a:t> La baisse des ventes et recettes est essentiellement due à un hiver 2014 très doux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65126" y="4295350"/>
            <a:ext cx="2691565" cy="2494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3336" y="4220919"/>
            <a:ext cx="2435890" cy="2451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5974" y="1716420"/>
            <a:ext cx="7590541" cy="1295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967411" cy="365125"/>
          </a:xfrm>
          <a:prstGeom prst="rect">
            <a:avLst/>
          </a:prstGeom>
        </p:spPr>
        <p:txBody>
          <a:bodyPr/>
          <a:lstStyle/>
          <a:p>
            <a:fld id="{62F03A7B-2CEB-41B9-B9EA-59564A0A2FB5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fr-FR" dirty="0" smtClean="0"/>
              <a:t>1.  Votre concessionnaire EDF à votre service</a:t>
            </a:r>
            <a:endParaRPr lang="fr-FR" dirty="0"/>
          </a:p>
        </p:txBody>
      </p:sp>
      <p:sp>
        <p:nvSpPr>
          <p:cNvPr id="8" name="Titre 2"/>
          <p:cNvSpPr txBox="1">
            <a:spLocks/>
          </p:cNvSpPr>
          <p:nvPr/>
        </p:nvSpPr>
        <p:spPr>
          <a:xfrm>
            <a:off x="616123" y="1248919"/>
            <a:ext cx="8567565" cy="55256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fr-FR" b="1" dirty="0" smtClean="0">
                <a:solidFill>
                  <a:srgbClr val="EB731E"/>
                </a:solidFill>
              </a:rPr>
              <a:t>   Tarif Bleu</a:t>
            </a:r>
            <a:r>
              <a:rPr kumimoji="0" lang="fr-FR" b="1" i="0" u="none" strike="noStrike" kern="1200" cap="none" spc="0" normalizeH="0" baseline="0" noProof="0" dirty="0" smtClean="0">
                <a:ln>
                  <a:noFill/>
                </a:ln>
                <a:solidFill>
                  <a:srgbClr val="EB731E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</a:t>
            </a:r>
            <a:endParaRPr kumimoji="0" lang="fr-FR" b="1" i="0" u="none" strike="noStrike" kern="1200" cap="none" spc="0" normalizeH="0" baseline="0" noProof="0" dirty="0">
              <a:ln>
                <a:noFill/>
              </a:ln>
              <a:solidFill>
                <a:srgbClr val="EB731E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itre 2"/>
          <p:cNvSpPr>
            <a:spLocks noGrp="1"/>
          </p:cNvSpPr>
          <p:nvPr>
            <p:ph type="title"/>
          </p:nvPr>
        </p:nvSpPr>
        <p:spPr>
          <a:xfrm>
            <a:off x="463723" y="878151"/>
            <a:ext cx="8567565" cy="552565"/>
          </a:xfrm>
        </p:spPr>
        <p:txBody>
          <a:bodyPr/>
          <a:lstStyle/>
          <a:p>
            <a:r>
              <a:rPr lang="fr-FR" sz="2400" dirty="0" smtClean="0"/>
              <a:t>1.2  Les chiffres clés</a:t>
            </a:r>
            <a:endParaRPr lang="fr-FR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3910" y="1803630"/>
            <a:ext cx="7279977" cy="1108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69334" y="3061168"/>
            <a:ext cx="7253287" cy="1422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0600" y="4577868"/>
            <a:ext cx="7232021" cy="1419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967411" cy="365125"/>
          </a:xfrm>
          <a:prstGeom prst="rect">
            <a:avLst/>
          </a:prstGeom>
        </p:spPr>
        <p:txBody>
          <a:bodyPr/>
          <a:lstStyle/>
          <a:p>
            <a:fld id="{559FB888-0A5B-4A40-9839-1FC699825AD7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fr-FR" dirty="0" smtClean="0"/>
              <a:t>1.  Votre concessionnaire EDF à votre service</a:t>
            </a:r>
            <a:endParaRPr lang="fr-FR" dirty="0"/>
          </a:p>
        </p:txBody>
      </p:sp>
      <p:sp>
        <p:nvSpPr>
          <p:cNvPr id="12" name="Titre 2"/>
          <p:cNvSpPr txBox="1">
            <a:spLocks/>
          </p:cNvSpPr>
          <p:nvPr/>
        </p:nvSpPr>
        <p:spPr>
          <a:xfrm>
            <a:off x="616123" y="1248919"/>
            <a:ext cx="8567565" cy="55256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fr-FR" b="1" dirty="0" smtClean="0">
                <a:solidFill>
                  <a:srgbClr val="EB731E"/>
                </a:solidFill>
              </a:rPr>
              <a:t>   Tarifs Jaune et Vert</a:t>
            </a:r>
            <a:r>
              <a:rPr kumimoji="0" lang="fr-FR" b="1" i="0" u="none" strike="noStrike" kern="1200" cap="none" spc="0" normalizeH="0" baseline="0" noProof="0" dirty="0" smtClean="0">
                <a:ln>
                  <a:noFill/>
                </a:ln>
                <a:solidFill>
                  <a:srgbClr val="EB731E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</a:t>
            </a:r>
            <a:endParaRPr kumimoji="0" lang="fr-FR" b="1" i="0" u="none" strike="noStrike" kern="1200" cap="none" spc="0" normalizeH="0" baseline="0" noProof="0" dirty="0">
              <a:ln>
                <a:noFill/>
              </a:ln>
              <a:solidFill>
                <a:srgbClr val="EB731E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re 2"/>
          <p:cNvSpPr>
            <a:spLocks noGrp="1"/>
          </p:cNvSpPr>
          <p:nvPr>
            <p:ph type="title"/>
          </p:nvPr>
        </p:nvSpPr>
        <p:spPr>
          <a:xfrm>
            <a:off x="463723" y="878151"/>
            <a:ext cx="8567565" cy="552565"/>
          </a:xfrm>
        </p:spPr>
        <p:txBody>
          <a:bodyPr/>
          <a:lstStyle/>
          <a:p>
            <a:r>
              <a:rPr lang="fr-FR" sz="2400" dirty="0" smtClean="0"/>
              <a:t>1.2  Les chiffres clés</a:t>
            </a:r>
            <a:endParaRPr lang="fr-FR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670" y="1697549"/>
            <a:ext cx="7234117" cy="1123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0326" y="2924174"/>
            <a:ext cx="7249749" cy="105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58701" y="4030961"/>
            <a:ext cx="7261374" cy="1119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79967" y="5203547"/>
            <a:ext cx="7240108" cy="1081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967411" cy="365125"/>
          </a:xfrm>
          <a:prstGeom prst="rect">
            <a:avLst/>
          </a:prstGeom>
        </p:spPr>
        <p:txBody>
          <a:bodyPr/>
          <a:lstStyle/>
          <a:p>
            <a:fld id="{17470AF7-E976-4FCE-88E2-212B8484EB76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8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02000" y="379413"/>
            <a:ext cx="5729288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2.  Les  évolutions  législatives  et réglementaires </a:t>
            </a:r>
          </a:p>
        </p:txBody>
      </p:sp>
      <p:sp>
        <p:nvSpPr>
          <p:cNvPr id="11" name="Titre 2"/>
          <p:cNvSpPr>
            <a:spLocks noGrp="1"/>
          </p:cNvSpPr>
          <p:nvPr>
            <p:ph type="title"/>
          </p:nvPr>
        </p:nvSpPr>
        <p:spPr>
          <a:xfrm>
            <a:off x="463723" y="878151"/>
            <a:ext cx="8567565" cy="552565"/>
          </a:xfrm>
        </p:spPr>
        <p:txBody>
          <a:bodyPr/>
          <a:lstStyle/>
          <a:p>
            <a:r>
              <a:rPr lang="fr-FR" sz="2400" dirty="0" smtClean="0"/>
              <a:t>2.2  Le mouvement tarifaire du 1</a:t>
            </a:r>
            <a:r>
              <a:rPr lang="fr-FR" sz="2400" baseline="30000" dirty="0" smtClean="0"/>
              <a:t>er</a:t>
            </a:r>
            <a:r>
              <a:rPr lang="fr-FR" sz="2400" dirty="0" smtClean="0"/>
              <a:t> novembre 2014</a:t>
            </a:r>
            <a:endParaRPr lang="fr-FR" sz="2400" dirty="0"/>
          </a:p>
        </p:txBody>
      </p:sp>
      <p:sp>
        <p:nvSpPr>
          <p:cNvPr id="13" name="Rectangle 12"/>
          <p:cNvSpPr/>
          <p:nvPr/>
        </p:nvSpPr>
        <p:spPr>
          <a:xfrm>
            <a:off x="1489134" y="4879742"/>
            <a:ext cx="6378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 smtClean="0">
              <a:solidFill>
                <a:srgbClr val="0073B7"/>
              </a:solidFill>
            </a:endParaRPr>
          </a:p>
        </p:txBody>
      </p:sp>
      <p:sp>
        <p:nvSpPr>
          <p:cNvPr id="14" name="Rectangle 1029"/>
          <p:cNvSpPr txBox="1">
            <a:spLocks noChangeArrowheads="1"/>
          </p:cNvSpPr>
          <p:nvPr/>
        </p:nvSpPr>
        <p:spPr bwMode="auto">
          <a:xfrm>
            <a:off x="872310" y="1739200"/>
            <a:ext cx="7970177" cy="118142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fr-FR" sz="1400" dirty="0" smtClean="0"/>
          </a:p>
          <a:p>
            <a:pPr lvl="1">
              <a:buFont typeface="Arial" pitchFamily="34" charset="0"/>
              <a:buChar char="•"/>
            </a:pPr>
            <a:r>
              <a:rPr lang="fr-FR" sz="1400" dirty="0" smtClean="0"/>
              <a:t> Tarifs Bleu résidentiel          :   2,5 % </a:t>
            </a:r>
          </a:p>
          <a:p>
            <a:pPr lvl="1">
              <a:buFont typeface="Arial" pitchFamily="34" charset="0"/>
              <a:buChar char="•"/>
            </a:pPr>
            <a:r>
              <a:rPr lang="fr-FR" sz="1400" dirty="0" smtClean="0"/>
              <a:t> Tarifs Bleu non résidentiel   : - 0,7 % </a:t>
            </a:r>
          </a:p>
          <a:p>
            <a:pPr lvl="1">
              <a:buFont typeface="Arial" pitchFamily="34" charset="0"/>
              <a:buChar char="•"/>
            </a:pPr>
            <a:r>
              <a:rPr lang="fr-FR" sz="1400" dirty="0" smtClean="0"/>
              <a:t> Tarifs Jaune                         :   2,5 % </a:t>
            </a:r>
          </a:p>
          <a:p>
            <a:pPr lvl="1">
              <a:buFont typeface="Arial" pitchFamily="34" charset="0"/>
              <a:buChar char="•"/>
            </a:pPr>
            <a:r>
              <a:rPr lang="fr-FR" sz="1400" dirty="0" smtClean="0"/>
              <a:t> Tarifs Vert   </a:t>
            </a:r>
            <a:r>
              <a:rPr lang="fr-FR" sz="1200" dirty="0" smtClean="0"/>
              <a:t>   </a:t>
            </a:r>
            <a:r>
              <a:rPr lang="fr-FR" sz="1400" dirty="0" smtClean="0"/>
              <a:t>                       :   3,7 %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1" i="0" u="none" strike="noStrike" kern="1200" cap="none" spc="0" normalizeH="0" noProof="0" dirty="0" smtClean="0">
              <a:ln>
                <a:noFill/>
              </a:ln>
              <a:solidFill>
                <a:srgbClr val="626B8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1" i="0" u="none" strike="noStrike" kern="1200" cap="none" spc="0" normalizeH="0" noProof="0" dirty="0" smtClean="0">
              <a:ln>
                <a:noFill/>
              </a:ln>
              <a:solidFill>
                <a:srgbClr val="626B8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3125" y="3103641"/>
            <a:ext cx="6418073" cy="3424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re 2"/>
          <p:cNvSpPr txBox="1">
            <a:spLocks/>
          </p:cNvSpPr>
          <p:nvPr/>
        </p:nvSpPr>
        <p:spPr>
          <a:xfrm>
            <a:off x="616123" y="1248919"/>
            <a:ext cx="8567565" cy="55256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fr-FR" b="1" dirty="0" smtClean="0">
                <a:solidFill>
                  <a:srgbClr val="EB731E"/>
                </a:solidFill>
              </a:rPr>
              <a:t>Augmentation moyenne des TRV</a:t>
            </a:r>
            <a:r>
              <a:rPr kumimoji="0" lang="fr-FR" b="1" i="0" u="none" strike="noStrike" kern="1200" cap="none" spc="0" normalizeH="0" baseline="0" noProof="0" dirty="0" smtClean="0">
                <a:ln>
                  <a:noFill/>
                </a:ln>
                <a:solidFill>
                  <a:srgbClr val="EB731E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</a:t>
            </a:r>
            <a:endParaRPr kumimoji="0" lang="fr-FR" b="1" i="0" u="none" strike="noStrike" kern="1200" cap="none" spc="0" normalizeH="0" baseline="0" noProof="0" dirty="0">
              <a:ln>
                <a:noFill/>
              </a:ln>
              <a:solidFill>
                <a:srgbClr val="EB731E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AutoShape 8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540246" y="6035250"/>
            <a:ext cx="381000" cy="152400"/>
          </a:xfrm>
          <a:prstGeom prst="actionButtonForwardNext">
            <a:avLst/>
          </a:prstGeom>
          <a:solidFill>
            <a:srgbClr val="FF9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 b="1"/>
          </a:p>
        </p:txBody>
      </p:sp>
    </p:spTree>
    <p:extLst>
      <p:ext uri="{BB962C8B-B14F-4D97-AF65-F5344CB8AC3E}">
        <p14:creationId xmlns:p14="http://schemas.microsoft.com/office/powerpoint/2010/main" val="123614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90600" y="6456360"/>
            <a:ext cx="967411" cy="365125"/>
          </a:xfrm>
          <a:prstGeom prst="rect">
            <a:avLst/>
          </a:prstGeom>
        </p:spPr>
        <p:txBody>
          <a:bodyPr/>
          <a:lstStyle/>
          <a:p>
            <a:fld id="{F8F23350-8A20-4951-96E4-EAC46BE3E7B3}" type="datetime3">
              <a:rPr lang="fr-FR" smtClean="0"/>
              <a:pPr/>
              <a:t>27.10.2015</a:t>
            </a:fld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A8BB7-6917-9843-99EE-A41864D8F236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8" name="Espace réservé du contenu 13"/>
          <p:cNvSpPr>
            <a:spLocks noGrp="1"/>
          </p:cNvSpPr>
          <p:nvPr>
            <p:ph sz="quarter" idx="13"/>
          </p:nvPr>
        </p:nvSpPr>
        <p:spPr>
          <a:xfrm>
            <a:off x="3302000" y="379413"/>
            <a:ext cx="5729288" cy="3349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buFontTx/>
              <a:buNone/>
              <a:defRPr sz="1200" b="1" cap="all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2.  Les  évolutions  législatives  et réglementaires </a:t>
            </a:r>
          </a:p>
        </p:txBody>
      </p:sp>
      <p:sp>
        <p:nvSpPr>
          <p:cNvPr id="12" name="Titre 2"/>
          <p:cNvSpPr>
            <a:spLocks noGrp="1"/>
          </p:cNvSpPr>
          <p:nvPr>
            <p:ph type="title"/>
          </p:nvPr>
        </p:nvSpPr>
        <p:spPr>
          <a:xfrm>
            <a:off x="463723" y="878151"/>
            <a:ext cx="8567565" cy="552565"/>
          </a:xfrm>
        </p:spPr>
        <p:txBody>
          <a:bodyPr/>
          <a:lstStyle/>
          <a:p>
            <a:r>
              <a:rPr lang="fr-FR" sz="2400" dirty="0" smtClean="0"/>
              <a:t>2.5  L’évolution de la Contribution au Service Public de l’Électricité (CSPE)</a:t>
            </a:r>
            <a:endParaRPr lang="fr-FR" sz="2400" dirty="0"/>
          </a:p>
        </p:txBody>
      </p:sp>
      <p:pic>
        <p:nvPicPr>
          <p:cNvPr id="14" name="Image 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680" y="2158403"/>
            <a:ext cx="5356860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57002" y="2674962"/>
            <a:ext cx="19526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57002" y="2904841"/>
            <a:ext cx="16097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57002" y="4933098"/>
            <a:ext cx="18859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57002" y="3798489"/>
            <a:ext cx="188595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57002" y="4610956"/>
            <a:ext cx="13335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57002" y="5366678"/>
            <a:ext cx="2857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43354" y="3175948"/>
            <a:ext cx="16859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Picture 1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243354" y="5767716"/>
            <a:ext cx="2552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1029"/>
          <p:cNvSpPr txBox="1">
            <a:spLocks noChangeArrowheads="1"/>
          </p:cNvSpPr>
          <p:nvPr/>
        </p:nvSpPr>
        <p:spPr bwMode="auto">
          <a:xfrm>
            <a:off x="804070" y="1561777"/>
            <a:ext cx="7970177" cy="38985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85750" indent="-285750" algn="just" eaLnBrk="0" hangingPunct="0">
              <a:buFont typeface="Arial" pitchFamily="34" charset="0"/>
              <a:buChar char="•"/>
            </a:pPr>
            <a:r>
              <a:rPr lang="fr-FR" b="1" dirty="0" smtClean="0">
                <a:solidFill>
                  <a:srgbClr val="0073B7"/>
                </a:solidFill>
                <a:latin typeface="+mj-lt"/>
                <a:ea typeface="+mj-ea"/>
                <a:cs typeface="+mj-cs"/>
              </a:rPr>
              <a:t>Evolution des charges de service public de l’électricité</a:t>
            </a:r>
          </a:p>
        </p:txBody>
      </p:sp>
    </p:spTree>
    <p:extLst>
      <p:ext uri="{BB962C8B-B14F-4D97-AF65-F5344CB8AC3E}">
        <p14:creationId xmlns:p14="http://schemas.microsoft.com/office/powerpoint/2010/main" val="123614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1156</Words>
  <Application>Microsoft Office PowerPoint</Application>
  <PresentationFormat>Affichage à l'écran (4:3)</PresentationFormat>
  <Paragraphs>210</Paragraphs>
  <Slides>16</Slides>
  <Notes>16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Thème Office</vt:lpstr>
      <vt:lpstr> SYNDICAT DÉPARTEMENTAL D'ÉNERGIES DE L'ARDÈCHE</vt:lpstr>
      <vt:lpstr>1.1  Les faits marquants</vt:lpstr>
      <vt:lpstr>1.1  Les faits marquants</vt:lpstr>
      <vt:lpstr>1.1  Les faits marquants</vt:lpstr>
      <vt:lpstr>1.2  Les chiffres clés</vt:lpstr>
      <vt:lpstr>1.2  Les chiffres clés</vt:lpstr>
      <vt:lpstr>1.2  Les chiffres clés</vt:lpstr>
      <vt:lpstr>2.2  Le mouvement tarifaire du 1er novembre 2014</vt:lpstr>
      <vt:lpstr>2.5  L’évolution de la Contribution au Service Public de l’Électricité (CSPE)</vt:lpstr>
      <vt:lpstr>2.5  L’évolution de la Contribution au Service Public de l’Électricité (CSPE)</vt:lpstr>
      <vt:lpstr>3.3 La performance, une priorité pour EDF</vt:lpstr>
      <vt:lpstr>3.3 La performance, une priorité pour EDF</vt:lpstr>
      <vt:lpstr>3.3 La performance, une priorité pour EDF</vt:lpstr>
      <vt:lpstr>4.1 Les dispositifs pour aider les clients démunis</vt:lpstr>
      <vt:lpstr>1. Les indicateurs de qualité relatifs à la mission de fourniture d’électricité aux TRV</vt:lpstr>
      <vt:lpstr>1. Les indicateurs de qualité relatifs à la mission de fourniture d’électricité aux TRV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2015-04-27T16:26:46Z</dcterms:created>
  <dcterms:modified xsi:type="dcterms:W3CDTF">2015-10-27T14:49:54Z</dcterms:modified>
</cp:coreProperties>
</file>