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8" r:id="rId3"/>
    <p:sldId id="259" r:id="rId4"/>
    <p:sldId id="261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05A"/>
    <a:srgbClr val="9B3787"/>
    <a:srgbClr val="73787D"/>
    <a:srgbClr val="8C96A0"/>
    <a:srgbClr val="32B9C8"/>
    <a:srgbClr val="DCE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3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DATA\DONNEES\XX-MAC-TRANSFERT\Service%20&#201;NERGIE\03%20Ouverture%20concurrence%20Electricite\prix%20de%20l'energie\Prix%20de%20l'energi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Elec!$B$3</c:f>
              <c:strCache>
                <c:ptCount val="1"/>
                <c:pt idx="0">
                  <c:v>EPEX Spot France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Elec!$A$4:$A$30</c:f>
              <c:numCache>
                <c:formatCode>m/d/yyyy</c:formatCode>
                <c:ptCount val="27"/>
                <c:pt idx="0">
                  <c:v>42261</c:v>
                </c:pt>
                <c:pt idx="1">
                  <c:v>42270</c:v>
                </c:pt>
                <c:pt idx="2">
                  <c:v>42282</c:v>
                </c:pt>
                <c:pt idx="3">
                  <c:v>42368</c:v>
                </c:pt>
                <c:pt idx="4">
                  <c:v>42380</c:v>
                </c:pt>
                <c:pt idx="5">
                  <c:v>42613</c:v>
                </c:pt>
                <c:pt idx="6">
                  <c:v>42621</c:v>
                </c:pt>
                <c:pt idx="7">
                  <c:v>42626</c:v>
                </c:pt>
                <c:pt idx="8">
                  <c:v>42629</c:v>
                </c:pt>
                <c:pt idx="9">
                  <c:v>42632</c:v>
                </c:pt>
                <c:pt idx="10">
                  <c:v>42634</c:v>
                </c:pt>
                <c:pt idx="11">
                  <c:v>42635</c:v>
                </c:pt>
                <c:pt idx="12">
                  <c:v>42636</c:v>
                </c:pt>
                <c:pt idx="13">
                  <c:v>42640</c:v>
                </c:pt>
                <c:pt idx="14">
                  <c:v>42646</c:v>
                </c:pt>
                <c:pt idx="15">
                  <c:v>42689</c:v>
                </c:pt>
                <c:pt idx="16">
                  <c:v>42710</c:v>
                </c:pt>
                <c:pt idx="17">
                  <c:v>42762</c:v>
                </c:pt>
                <c:pt idx="18">
                  <c:v>42998</c:v>
                </c:pt>
                <c:pt idx="19">
                  <c:v>43000</c:v>
                </c:pt>
                <c:pt idx="20">
                  <c:v>43073</c:v>
                </c:pt>
                <c:pt idx="21">
                  <c:v>43117</c:v>
                </c:pt>
                <c:pt idx="22">
                  <c:v>43118</c:v>
                </c:pt>
                <c:pt idx="23">
                  <c:v>43123</c:v>
                </c:pt>
                <c:pt idx="24">
                  <c:v>43130</c:v>
                </c:pt>
                <c:pt idx="25">
                  <c:v>43193</c:v>
                </c:pt>
                <c:pt idx="26">
                  <c:v>43203</c:v>
                </c:pt>
              </c:numCache>
            </c:numRef>
          </c:cat>
          <c:val>
            <c:numRef>
              <c:f>Elec!$B$4:$B$30</c:f>
              <c:numCache>
                <c:formatCode>#,##0.00\ _€</c:formatCode>
                <c:ptCount val="27"/>
                <c:pt idx="0">
                  <c:v>37.93</c:v>
                </c:pt>
                <c:pt idx="1">
                  <c:v>47.69</c:v>
                </c:pt>
                <c:pt idx="2">
                  <c:v>41.38</c:v>
                </c:pt>
                <c:pt idx="3">
                  <c:v>30.35</c:v>
                </c:pt>
                <c:pt idx="4">
                  <c:v>32.57</c:v>
                </c:pt>
                <c:pt idx="5">
                  <c:v>38.020000000000003</c:v>
                </c:pt>
                <c:pt idx="6">
                  <c:v>34.04</c:v>
                </c:pt>
                <c:pt idx="7">
                  <c:v>40</c:v>
                </c:pt>
                <c:pt idx="8">
                  <c:v>36.020000000000003</c:v>
                </c:pt>
                <c:pt idx="9">
                  <c:v>38.840000000000003</c:v>
                </c:pt>
                <c:pt idx="10">
                  <c:v>41.39</c:v>
                </c:pt>
                <c:pt idx="11">
                  <c:v>40.96</c:v>
                </c:pt>
                <c:pt idx="12">
                  <c:v>41.94</c:v>
                </c:pt>
                <c:pt idx="13">
                  <c:v>41.91</c:v>
                </c:pt>
                <c:pt idx="14">
                  <c:v>43.91</c:v>
                </c:pt>
                <c:pt idx="15">
                  <c:v>86.9</c:v>
                </c:pt>
                <c:pt idx="16">
                  <c:v>66.209999999999994</c:v>
                </c:pt>
                <c:pt idx="17">
                  <c:v>78.180000000000007</c:v>
                </c:pt>
                <c:pt idx="18">
                  <c:v>41.72</c:v>
                </c:pt>
                <c:pt idx="19">
                  <c:v>40.07</c:v>
                </c:pt>
                <c:pt idx="20">
                  <c:v>81.900000000000006</c:v>
                </c:pt>
                <c:pt idx="21">
                  <c:v>37.06</c:v>
                </c:pt>
                <c:pt idx="22">
                  <c:v>35.07</c:v>
                </c:pt>
                <c:pt idx="23">
                  <c:v>38.369999999999997</c:v>
                </c:pt>
                <c:pt idx="24">
                  <c:v>40.36</c:v>
                </c:pt>
                <c:pt idx="25">
                  <c:v>36.869999999999997</c:v>
                </c:pt>
                <c:pt idx="26">
                  <c:v>44.98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278848"/>
        <c:axId val="154865320"/>
      </c:lineChart>
      <c:dateAx>
        <c:axId val="15627884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4865320"/>
        <c:crosses val="autoZero"/>
        <c:auto val="1"/>
        <c:lblOffset val="100"/>
        <c:baseTimeUnit val="days"/>
      </c:dateAx>
      <c:valAx>
        <c:axId val="154865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627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C0F144B-9966-FD47-8A63-2DCE470A178C}" type="datetime1">
              <a:rPr lang="fr-FR" smtClean="0"/>
              <a:t>23/04/2018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016FA87-DE2D-1547-9159-5EE3D3DCF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71305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A758E72-89FC-F843-A69E-BFE51EC01E99}" type="datetime1">
              <a:rPr lang="fr-FR" smtClean="0"/>
              <a:t>23/04/2018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565301C-22D8-DA48-BB43-792A2E8EF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1251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57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00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215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644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853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606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50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D0E7-39D4-48E1-94BE-20AA52B7B652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0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9CEF-543D-4F93-8428-B44D17D3A6C0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54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D50A-00A7-44B2-AA71-5B081D2B0FC0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26B-6EF3-44A6-9887-C76D6E0C539A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71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58C-1410-436E-B845-D7FEDE4BB4CD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46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DAC7-B004-43F4-9EA8-C1378490F9BE}" type="datetime1">
              <a:rPr lang="fr-FR" smtClean="0"/>
              <a:t>23/04/2018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94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1BE0-06B1-4356-BC5D-7B37AE80642B}" type="datetime1">
              <a:rPr lang="fr-FR" smtClean="0"/>
              <a:t>23/04/2018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4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4F3D-4197-4EA8-9733-82DB24980EEA}" type="datetime1">
              <a:rPr lang="fr-FR" smtClean="0"/>
              <a:t>23/04/2018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81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FA40-6996-48BF-AE35-5D7E2E1EDD04}" type="datetime1">
              <a:rPr lang="fr-FR" smtClean="0"/>
              <a:t>23/04/2018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91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7144-2B5C-4313-848A-DEEE94866CAB}" type="datetime1">
              <a:rPr lang="fr-FR" smtClean="0"/>
              <a:t>23/04/2018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56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D31-2088-4301-91E0-E7A57CC56184}" type="datetime1">
              <a:rPr lang="fr-FR" smtClean="0"/>
              <a:t>23/04/2018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57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3E828-CD77-4FC4-8EBD-9E640C374AD5}" type="datetime1">
              <a:rPr lang="fr-FR" smtClean="0"/>
              <a:t>23/04/2018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DBCE-6BF1-43FF-84DE-411966DD9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/>
              <a:t>La Transition Energétique dans les Territoires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Projet et piste de partenariat entre les EPCI et le SDE 07 pour la transition énergétique dans les territoires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Région chef de file dans la mise en œuvre</a:t>
            </a:r>
            <a:endParaRPr lang="fr-FR" dirty="0"/>
          </a:p>
          <a:p>
            <a:pPr>
              <a:buFont typeface="Wingdings" panose="05000000000000000000" pitchFamily="2" charset="2"/>
              <a:buChar char="à"/>
            </a:pPr>
            <a:r>
              <a:rPr lang="fr-FR" b="1" dirty="0" smtClean="0"/>
              <a:t>L’échelon </a:t>
            </a:r>
            <a:r>
              <a:rPr lang="fr-FR" b="1" dirty="0"/>
              <a:t>intercommunal « coordinateur de la transition énergétique </a:t>
            </a:r>
            <a:r>
              <a:rPr lang="fr-FR" b="1" dirty="0" smtClean="0"/>
              <a:t>»: PCAET, TEPCV (85% de la population)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b="1" dirty="0"/>
          </a:p>
          <a:p>
            <a:pPr>
              <a:buFont typeface="Wingdings" panose="05000000000000000000" pitchFamily="2" charset="2"/>
              <a:buChar char="à"/>
            </a:pPr>
            <a:r>
              <a:rPr lang="fr-FR" b="1" dirty="0" smtClean="0">
                <a:solidFill>
                  <a:srgbClr val="00B050"/>
                </a:solidFill>
              </a:rPr>
              <a:t>Objectif du SDE 07 : se positionner en rouage de transmission entre Région/EPCI et EPCI/communes</a:t>
            </a:r>
            <a:endParaRPr lang="fr-FR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DBCE-6BF1-43FF-84DE-411966DD9A1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84" y="1054941"/>
            <a:ext cx="4105335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2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885179" y="2677472"/>
            <a:ext cx="3503972" cy="2257645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11213">
              <a:tabLst>
                <a:tab pos="631825" algn="l"/>
              </a:tabLst>
            </a:pPr>
            <a:r>
              <a:rPr lang="fr-FR" sz="2400" b="1" dirty="0" smtClean="0">
                <a:latin typeface="Comic Sans MS" panose="030F0702030302020204" pitchFamily="66" charset="0"/>
              </a:rPr>
              <a:t>PCAET: Plan Climat Air Energie Territoire (EPCI)</a:t>
            </a:r>
            <a:endParaRPr lang="fr-FR" sz="2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1144807" y="4756500"/>
            <a:ext cx="1910338" cy="16810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Agriculture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333512" y="2873964"/>
            <a:ext cx="1910338" cy="16810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Transport/</a:t>
            </a:r>
            <a:br>
              <a:rPr lang="fr-FR" sz="2000" b="1" i="1" dirty="0" smtClean="0">
                <a:latin typeface="Comic Sans MS" panose="030F0702030302020204" pitchFamily="66" charset="0"/>
              </a:rPr>
            </a:br>
            <a:r>
              <a:rPr lang="fr-FR" sz="2000" b="1" i="1" dirty="0" smtClean="0">
                <a:latin typeface="Comic Sans MS" panose="030F0702030302020204" pitchFamily="66" charset="0"/>
              </a:rPr>
              <a:t>déplacement/</a:t>
            </a:r>
          </a:p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fret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331639" y="-36173"/>
            <a:ext cx="6011841" cy="6742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Objectifs des PCAET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3681996" y="5020957"/>
            <a:ext cx="1910338" cy="1681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Industrie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5958137" y="4838981"/>
            <a:ext cx="1910338" cy="16810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Urbanisme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6890173" y="2882273"/>
            <a:ext cx="1910338" cy="16810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Habitat (rénovation)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H="1" flipV="1">
            <a:off x="2143705" y="3694323"/>
            <a:ext cx="1093976" cy="1087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V="1">
            <a:off x="2738762" y="4347994"/>
            <a:ext cx="806061" cy="661766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5651700" y="4416899"/>
            <a:ext cx="863987" cy="65516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4649670" y="4763256"/>
            <a:ext cx="17461" cy="764306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5828324" y="3699057"/>
            <a:ext cx="1112165" cy="4716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3605169" y="672276"/>
            <a:ext cx="1910338" cy="16810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Patrimoine public (rénovation)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1133463" y="1033571"/>
            <a:ext cx="1910338" cy="16810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Réseaux d’énergie et </a:t>
            </a:r>
            <a:r>
              <a:rPr lang="fr-FR" sz="2000" b="1" i="1" dirty="0" err="1" smtClean="0">
                <a:latin typeface="Comic Sans MS" panose="030F0702030302020204" pitchFamily="66" charset="0"/>
              </a:rPr>
              <a:t>EnR</a:t>
            </a:r>
            <a:r>
              <a:rPr lang="fr-FR" sz="2000" b="1" i="1" dirty="0" smtClean="0">
                <a:latin typeface="Comic Sans MS" panose="030F0702030302020204" pitchFamily="66" charset="0"/>
              </a:rPr>
              <a:t> 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6016530" y="957754"/>
            <a:ext cx="1910338" cy="16810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Tertiaire privé (rénovation)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2496207" y="2423803"/>
            <a:ext cx="1048616" cy="74866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628434" y="2133229"/>
            <a:ext cx="1" cy="69651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5651700" y="2475290"/>
            <a:ext cx="1029287" cy="70170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37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3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895927" y="4056250"/>
            <a:ext cx="3503972" cy="2257645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11213">
              <a:tabLst>
                <a:tab pos="631825" algn="l"/>
              </a:tabLst>
            </a:pPr>
            <a:r>
              <a:rPr lang="fr-FR" sz="2400" b="1" dirty="0" smtClean="0">
                <a:latin typeface="Comic Sans MS" panose="030F0702030302020204" pitchFamily="66" charset="0"/>
              </a:rPr>
              <a:t>PCAET: Plan Climat Air Energie Territoire (EPCI)</a:t>
            </a:r>
            <a:endParaRPr lang="fr-FR" sz="2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161508" y="840205"/>
            <a:ext cx="8856984" cy="29278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i="1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fr-FR" b="1" i="1" dirty="0">
              <a:solidFill>
                <a:srgbClr val="002060"/>
              </a:solidFill>
              <a:latin typeface="+mj-lt"/>
            </a:endParaRPr>
          </a:p>
          <a:p>
            <a:pPr algn="ctr"/>
            <a:endParaRPr lang="fr-FR" b="1" i="1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fr-FR" b="1" i="1" dirty="0">
              <a:solidFill>
                <a:srgbClr val="002060"/>
              </a:solidFill>
              <a:latin typeface="+mj-lt"/>
            </a:endParaRPr>
          </a:p>
          <a:p>
            <a:pPr algn="ctr"/>
            <a:endParaRPr lang="fr-FR" b="1" i="1" dirty="0" smtClean="0">
              <a:solidFill>
                <a:srgbClr val="002060"/>
              </a:solidFill>
              <a:latin typeface="+mj-lt"/>
            </a:endParaRPr>
          </a:p>
          <a:p>
            <a:r>
              <a:rPr lang="fr-FR" b="1" i="1" dirty="0" smtClean="0">
                <a:solidFill>
                  <a:srgbClr val="002060"/>
                </a:solidFill>
                <a:latin typeface="+mj-lt"/>
              </a:rPr>
              <a:t>* Autorité Organisatrice de la distribution d’énergie (électricité, gaz, chaleur)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+mj-lt"/>
              </a:rPr>
              <a:t>** Infrastructures de Recharge pour les Véhicules Electriques</a:t>
            </a:r>
            <a:endParaRPr lang="fr-FR" b="1" i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1790048" y="3404559"/>
            <a:ext cx="1408778" cy="1253873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4932040" y="3412861"/>
            <a:ext cx="432048" cy="775133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5964904" y="3251956"/>
            <a:ext cx="1348151" cy="140032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563888" y="3412861"/>
            <a:ext cx="480211" cy="74436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430899" y="1153003"/>
            <a:ext cx="1520800" cy="12825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atin typeface="Comic Sans MS" panose="030F0702030302020204" pitchFamily="66" charset="0"/>
              </a:rPr>
              <a:t>AODE*</a:t>
            </a:r>
            <a:endParaRPr lang="fr-FR" sz="2400" b="1" i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2468862" y="1193324"/>
            <a:ext cx="1840678" cy="125216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Performance énergétique bat. publics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4834684" y="1208500"/>
            <a:ext cx="1717811" cy="11989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latin typeface="Comic Sans MS" panose="030F0702030302020204" pitchFamily="66" charset="0"/>
              </a:rPr>
              <a:t>Eclairage Public</a:t>
            </a:r>
            <a:endParaRPr lang="fr-FR" sz="2000" b="1" i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0BC1103-F79F-4CA3-8429-15C2718974C5}"/>
              </a:ext>
            </a:extLst>
          </p:cNvPr>
          <p:cNvSpPr/>
          <p:nvPr/>
        </p:nvSpPr>
        <p:spPr>
          <a:xfrm>
            <a:off x="7077640" y="1200108"/>
            <a:ext cx="1616352" cy="117607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atin typeface="Comic Sans MS" panose="030F0702030302020204" pitchFamily="66" charset="0"/>
              </a:rPr>
              <a:t>IRVE**</a:t>
            </a:r>
            <a:endParaRPr lang="fr-FR" sz="2400" b="1" i="1" dirty="0">
              <a:latin typeface="Comic Sans MS" panose="030F0702030302020204" pitchFamily="66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Partenariat entre le SDE 07 et les intercommunalités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2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4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Relation entre le SDE 07 et les intercommunalités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1520" y="1259697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Prospective et plan d’action énergétique sur le territoire.</a:t>
            </a:r>
          </a:p>
          <a:p>
            <a:r>
              <a:rPr lang="fr-FR" dirty="0" smtClean="0"/>
              <a:t>	- Elaboration et/ou mise à jour des PCAET (aide technique et financière)</a:t>
            </a:r>
          </a:p>
          <a:p>
            <a:r>
              <a:rPr lang="fr-FR" dirty="0"/>
              <a:t>	</a:t>
            </a:r>
            <a:r>
              <a:rPr lang="fr-FR" dirty="0" smtClean="0"/>
              <a:t>- Mise à disposition du logiciel PROSPER</a:t>
            </a:r>
          </a:p>
          <a:p>
            <a:endParaRPr lang="fr-FR" dirty="0" smtClean="0"/>
          </a:p>
          <a:p>
            <a:r>
              <a:rPr lang="fr-FR" dirty="0" smtClean="0"/>
              <a:t>- Contribution aux actions d’optimisation des réseaux de distribution d’énergie / Schéma directeur énergétique pour S3REnR (GT DDT/RTE/Enedis/SDE 07</a:t>
            </a:r>
            <a:r>
              <a:rPr lang="fr-FR" dirty="0" smtClean="0"/>
              <a:t>).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- Incitation et accompagnement aux actions de transition énergétiques sur le patrimoine des collectivités locales.</a:t>
            </a:r>
          </a:p>
          <a:p>
            <a:r>
              <a:rPr lang="fr-FR" dirty="0"/>
              <a:t>	</a:t>
            </a:r>
            <a:r>
              <a:rPr lang="fr-FR" dirty="0" smtClean="0"/>
              <a:t>- Suivi et accompagnement sur l’achat et la maîtrise de l’énergie</a:t>
            </a:r>
          </a:p>
          <a:p>
            <a:r>
              <a:rPr lang="fr-FR" dirty="0"/>
              <a:t>	</a:t>
            </a:r>
            <a:r>
              <a:rPr lang="fr-FR" dirty="0" smtClean="0"/>
              <a:t>- Aide au travaux par la valorisation des CEE (+lien Plateforme de la Rénovation?)</a:t>
            </a:r>
          </a:p>
          <a:p>
            <a:r>
              <a:rPr lang="fr-FR" dirty="0"/>
              <a:t>	</a:t>
            </a:r>
            <a:r>
              <a:rPr lang="fr-FR" dirty="0" smtClean="0"/>
              <a:t>- Compétence Eclairage Public</a:t>
            </a:r>
          </a:p>
          <a:p>
            <a:r>
              <a:rPr lang="fr-FR" dirty="0"/>
              <a:t>	</a:t>
            </a:r>
            <a:r>
              <a:rPr lang="fr-FR" dirty="0" smtClean="0"/>
              <a:t>- Déploiement des IRVE</a:t>
            </a:r>
          </a:p>
          <a:p>
            <a:r>
              <a:rPr lang="fr-FR" dirty="0"/>
              <a:t>	</a:t>
            </a:r>
            <a:r>
              <a:rPr lang="fr-FR" dirty="0" smtClean="0"/>
              <a:t>- Recherche de financement (Europe, Etat, Région, Département, Caisse des 	Dépôts, …) ?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Echanges d’information, bilan d’activité et suivi d’indicateur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Le service énergie s’engage t’il sur des moyens (ETP, …) et des résultats ?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1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5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Comment positionner le SDE 07 sur les missions de transition énergétique des EPCI ?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8557" y="1540301"/>
            <a:ext cx="878497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Des pistes de réflexion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La Commission Consultative Mixte Paritaire, un outil de dialogue avec les EPCI,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Mise en place de réunion de territoire,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Adhésion au service Energie par les EPCI,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Mise en place d’une convention SDE 07 / EPCI : cf. modèle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Mise en place de Groupe de travail Elu/Elu et Technicien / Technicien.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Quelle relation avec l’ALEC ?</a:t>
            </a:r>
          </a:p>
          <a:p>
            <a:endParaRPr lang="fr-FR" dirty="0"/>
          </a:p>
          <a:p>
            <a:r>
              <a:rPr lang="fr-FR" dirty="0" smtClean="0">
                <a:solidFill>
                  <a:srgbClr val="FF0000"/>
                </a:solidFill>
              </a:rPr>
              <a:t>Dans un cadre contraint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budget,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statuts.</a:t>
            </a:r>
          </a:p>
          <a:p>
            <a:r>
              <a:rPr lang="fr-FR" dirty="0" smtClean="0"/>
              <a:t>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250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6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Présentation de la convention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8557" y="1540301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Lecture du projet de convention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988840"/>
            <a:ext cx="890198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3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7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Achat groupé d’énergie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8844" y="1225689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Les marchés existants</a:t>
            </a:r>
          </a:p>
          <a:p>
            <a:endParaRPr lang="fr-FR" dirty="0"/>
          </a:p>
          <a:p>
            <a:r>
              <a:rPr lang="fr-FR" dirty="0" smtClean="0"/>
              <a:t>Marché gaz : Coordinateur Energie SDED, Accord Cadre s’achève le 31 décembre 2020. </a:t>
            </a:r>
          </a:p>
          <a:p>
            <a:r>
              <a:rPr lang="fr-FR" dirty="0" smtClean="0"/>
              <a:t>Marché Electricité : C2-C4 Coordinateur SDE 07, Accord Cadre s’achève le 31 décembre 2019</a:t>
            </a:r>
            <a:endParaRPr lang="fr-FR" dirty="0"/>
          </a:p>
          <a:p>
            <a:endParaRPr lang="fr-FR" dirty="0" smtClean="0"/>
          </a:p>
          <a:p>
            <a:r>
              <a:rPr lang="fr-FR" u="sng" dirty="0" smtClean="0"/>
              <a:t>Les marchés à venir</a:t>
            </a:r>
          </a:p>
          <a:p>
            <a:endParaRPr lang="fr-FR" dirty="0"/>
          </a:p>
          <a:p>
            <a:r>
              <a:rPr lang="fr-FR" dirty="0" smtClean="0"/>
              <a:t>Tarif bleu bâtiments</a:t>
            </a:r>
          </a:p>
          <a:p>
            <a:r>
              <a:rPr lang="fr-FR" dirty="0" smtClean="0"/>
              <a:t>Eclairage Public</a:t>
            </a:r>
          </a:p>
          <a:p>
            <a:r>
              <a:rPr lang="fr-FR" dirty="0" smtClean="0"/>
              <a:t>Borne de recharge</a:t>
            </a:r>
          </a:p>
          <a:p>
            <a:endParaRPr lang="fr-FR" dirty="0" smtClean="0"/>
          </a:p>
          <a:p>
            <a:r>
              <a:rPr lang="fr-FR" u="sng" dirty="0" smtClean="0"/>
              <a:t>Quelle stratégie d’achat ?</a:t>
            </a:r>
          </a:p>
          <a:p>
            <a:endParaRPr lang="fr-FR" u="sng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Achat aux clics,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Exécution du marché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Demande de rémunération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Besoin d’une AMO pour les prochains marchés ?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174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26435" y="6437554"/>
            <a:ext cx="2133600" cy="365125"/>
          </a:xfrm>
        </p:spPr>
        <p:txBody>
          <a:bodyPr/>
          <a:lstStyle/>
          <a:p>
            <a:fld id="{12B1DBCE-6BF1-43FF-84DE-411966DD9A1C}" type="slidenum">
              <a:rPr lang="fr-FR" smtClean="0">
                <a:solidFill>
                  <a:schemeClr val="bg1"/>
                </a:solidFill>
              </a:rPr>
              <a:t>8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23528" y="419577"/>
            <a:ext cx="8101541" cy="84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Achat groupé d’énergie</a:t>
            </a:r>
            <a:endParaRPr lang="fr-FR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8844" y="1225689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L’achat aux clics: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242023"/>
              </p:ext>
            </p:extLst>
          </p:nvPr>
        </p:nvGraphicFramePr>
        <p:xfrm>
          <a:off x="1763688" y="1622666"/>
          <a:ext cx="5562600" cy="481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87150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ppt modèle TE.potx" id="{00BB6997-494B-45B2-8D5B-BAC759990E67}" vid="{CA5A6CA6-EA3A-4E36-8974-F0C9360B42FB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8476</TotalTime>
  <Words>340</Words>
  <Application>Microsoft Office PowerPoint</Application>
  <PresentationFormat>Affichage à l'écran (4:3)</PresentationFormat>
  <Paragraphs>117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Wingdings</vt:lpstr>
      <vt:lpstr>Thème Office</vt:lpstr>
      <vt:lpstr>La Transition Energétique dans les Territoires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principal</dc:title>
  <dc:creator>Jennifer PILON</dc:creator>
  <cp:lastModifiedBy>CARONNET Julien</cp:lastModifiedBy>
  <cp:revision>99</cp:revision>
  <cp:lastPrinted>2018-03-22T13:10:57Z</cp:lastPrinted>
  <dcterms:created xsi:type="dcterms:W3CDTF">2016-10-12T17:04:36Z</dcterms:created>
  <dcterms:modified xsi:type="dcterms:W3CDTF">2018-04-23T15:36:25Z</dcterms:modified>
</cp:coreProperties>
</file>