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92" r:id="rId4"/>
    <p:sldId id="294" r:id="rId5"/>
    <p:sldId id="295" r:id="rId6"/>
    <p:sldId id="296" r:id="rId7"/>
    <p:sldId id="297" r:id="rId8"/>
    <p:sldId id="298" r:id="rId9"/>
    <p:sldId id="27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FA8D5-E69C-4DC1-8774-DF0F3E60B63A}" type="datetimeFigureOut">
              <a:rPr lang="fr-FR" smtClean="0"/>
              <a:t>12/12/22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6F680-27ED-4B86-BC89-8FD9B7729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33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8C04-52F6-4107-B2AA-12E2E5AC02D6}" type="datetimeFigureOut">
              <a:rPr lang="fr-FR" smtClean="0"/>
              <a:t>12/12/22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DF22-0D4F-4A86-9FC4-67D8A0F76C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98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8C04-52F6-4107-B2AA-12E2E5AC02D6}" type="datetimeFigureOut">
              <a:rPr lang="fr-FR" smtClean="0"/>
              <a:t>12/12/22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DF22-0D4F-4A86-9FC4-67D8A0F76C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10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8C04-52F6-4107-B2AA-12E2E5AC02D6}" type="datetimeFigureOut">
              <a:rPr lang="fr-FR" smtClean="0"/>
              <a:t>12/12/22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DF22-0D4F-4A86-9FC4-67D8A0F76C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53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8C04-52F6-4107-B2AA-12E2E5AC02D6}" type="datetimeFigureOut">
              <a:rPr lang="fr-FR" smtClean="0"/>
              <a:t>12/12/22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DF22-0D4F-4A86-9FC4-67D8A0F76C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54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8C04-52F6-4107-B2AA-12E2E5AC02D6}" type="datetimeFigureOut">
              <a:rPr lang="fr-FR" smtClean="0"/>
              <a:t>12/12/22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DF22-0D4F-4A86-9FC4-67D8A0F76C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90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8C04-52F6-4107-B2AA-12E2E5AC02D6}" type="datetimeFigureOut">
              <a:rPr lang="fr-FR" smtClean="0"/>
              <a:t>12/12/22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DF22-0D4F-4A86-9FC4-67D8A0F76C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08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8C04-52F6-4107-B2AA-12E2E5AC02D6}" type="datetimeFigureOut">
              <a:rPr lang="fr-FR" smtClean="0"/>
              <a:t>12/12/22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DF22-0D4F-4A86-9FC4-67D8A0F76C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56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8C04-52F6-4107-B2AA-12E2E5AC02D6}" type="datetimeFigureOut">
              <a:rPr lang="fr-FR" smtClean="0"/>
              <a:t>12/12/22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DF22-0D4F-4A86-9FC4-67D8A0F76C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16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8C04-52F6-4107-B2AA-12E2E5AC02D6}" type="datetimeFigureOut">
              <a:rPr lang="fr-FR" smtClean="0"/>
              <a:t>12/12/22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DF22-0D4F-4A86-9FC4-67D8A0F76C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42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8C04-52F6-4107-B2AA-12E2E5AC02D6}" type="datetimeFigureOut">
              <a:rPr lang="fr-FR" smtClean="0"/>
              <a:t>12/12/22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DF22-0D4F-4A86-9FC4-67D8A0F76C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96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8C04-52F6-4107-B2AA-12E2E5AC02D6}" type="datetimeFigureOut">
              <a:rPr lang="fr-FR" smtClean="0"/>
              <a:t>12/12/22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DF22-0D4F-4A86-9FC4-67D8A0F76C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93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8C04-52F6-4107-B2AA-12E2E5AC02D6}" type="datetimeFigureOut">
              <a:rPr lang="fr-FR" smtClean="0"/>
              <a:t>12/12/22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3DF22-0D4F-4A86-9FC4-67D8A0F76C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21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de07-my.sharepoint.com/:f:/p/j_caronnet/EstLonWCdCBEho28FxuvgSoBhYsF9U6VW8dcWQRroazriw?e=H0doL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Achat Energie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Lundi 12 décembre2022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342" y="0"/>
            <a:ext cx="2978658" cy="94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 </a:t>
            </a:r>
            <a:r>
              <a:rPr lang="fr-FR" dirty="0"/>
              <a:t>Stratégie Achat énergie : achat dynamique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objectifs retenus dans la procédure d’achat :</a:t>
            </a:r>
          </a:p>
          <a:p>
            <a:endParaRPr lang="fr-FR" dirty="0"/>
          </a:p>
          <a:p>
            <a:pPr lvl="1"/>
            <a:r>
              <a:rPr lang="fr-FR" dirty="0" smtClean="0"/>
              <a:t>Pouvoir s’adapter aux situations à venir en prévoyant diverses modalités d’achat</a:t>
            </a:r>
          </a:p>
          <a:p>
            <a:pPr lvl="1"/>
            <a:r>
              <a:rPr lang="fr-FR" dirty="0" smtClean="0"/>
              <a:t>Etaler l’achat dans la durée pour viser un prix moyen</a:t>
            </a:r>
          </a:p>
          <a:p>
            <a:pPr lvl="1"/>
            <a:r>
              <a:rPr lang="fr-FR" dirty="0" smtClean="0"/>
              <a:t>Définir une stratégie d’achat (règles et limites de l’achat sur la bourse de l’énergie)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698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Stratégie </a:t>
            </a:r>
            <a:r>
              <a:rPr lang="fr-FR" dirty="0"/>
              <a:t>Achat énergie : achat dynamique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086" y="6053238"/>
            <a:ext cx="724001" cy="4191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46205" y="1388652"/>
            <a:ext cx="752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Décomposition d’une facture d’électricité en C5 &lt;=36 </a:t>
            </a:r>
            <a:r>
              <a:rPr lang="fr-FR" dirty="0" err="1" smtClean="0"/>
              <a:t>kVA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111" y="2034746"/>
            <a:ext cx="4374622" cy="35425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021" y="1921834"/>
            <a:ext cx="3476368" cy="37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1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Stratégie </a:t>
            </a:r>
            <a:r>
              <a:rPr lang="fr-FR" dirty="0"/>
              <a:t>Achat énergie : achat dynamique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086" y="6053238"/>
            <a:ext cx="724001" cy="4191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570" y="2003401"/>
            <a:ext cx="7428517" cy="41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5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des prix de l’électricité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915" y="1314880"/>
            <a:ext cx="10694674" cy="58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4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Prise de position pour les lots :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739" y="2202044"/>
            <a:ext cx="11136522" cy="20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5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hypothèses de calcul pour une estimation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06394" y="1986522"/>
            <a:ext cx="109666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Taux d’</a:t>
            </a:r>
            <a:r>
              <a:rPr lang="fr-FR" dirty="0" err="1" smtClean="0"/>
              <a:t>écrétement</a:t>
            </a:r>
            <a:r>
              <a:rPr lang="fr-FR" dirty="0" smtClean="0"/>
              <a:t> ARENH de 32,57% et prix marché d’achat complémentaire de 454 € pour lot 1 et 2</a:t>
            </a:r>
          </a:p>
          <a:p>
            <a:endParaRPr lang="fr-FR" dirty="0"/>
          </a:p>
          <a:p>
            <a:r>
              <a:rPr lang="fr-FR" dirty="0" smtClean="0"/>
              <a:t>Montant Lot 1 Eclairage public : 5 630 550 €</a:t>
            </a:r>
          </a:p>
          <a:p>
            <a:r>
              <a:rPr lang="fr-FR" dirty="0" smtClean="0"/>
              <a:t>Montant Lot 2 Bâtiment C5 : 6 080 670 €</a:t>
            </a:r>
          </a:p>
          <a:p>
            <a:endParaRPr lang="fr-FR" dirty="0"/>
          </a:p>
          <a:p>
            <a:r>
              <a:rPr lang="fr-FR" dirty="0" smtClean="0"/>
              <a:t>Lot 3 : Prise de position moyenne sur 10 jours pour le montant d’achat complémentaire</a:t>
            </a:r>
          </a:p>
          <a:p>
            <a:endParaRPr lang="fr-FR" dirty="0"/>
          </a:p>
          <a:p>
            <a:r>
              <a:rPr lang="fr-FR" dirty="0" smtClean="0"/>
              <a:t>+ Montant de l’enchère de capacité au plafond de 60 000 € pour 2023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  <a:p>
            <a:r>
              <a:rPr lang="fr-FR" dirty="0">
                <a:hlinkClick r:id="rId2"/>
              </a:rPr>
              <a:t>https://sde07-my.sharepoint.com/:f:/</a:t>
            </a:r>
            <a:r>
              <a:rPr lang="fr-FR" dirty="0" smtClean="0">
                <a:hlinkClick r:id="rId2"/>
              </a:rPr>
              <a:t>p/j_caronnet/EstLonWCdCBEho28FxuvgSoBhYsF9U6VW8dcWQRroazriw?e=H0doLR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 Mise à jour selon retour des périmètres en cours</a:t>
            </a:r>
          </a:p>
          <a:p>
            <a:r>
              <a:rPr lang="fr-FR" dirty="0"/>
              <a:t>	</a:t>
            </a:r>
            <a:r>
              <a:rPr lang="fr-FR" dirty="0" smtClean="0"/>
              <a:t>- Mise à jour lors de l’ultime prise de </a:t>
            </a:r>
            <a:r>
              <a:rPr lang="fr-FR" dirty="0" smtClean="0"/>
              <a:t>position pour EDF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29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Groupement d’audit énergétique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43555" y="2531681"/>
            <a:ext cx="4896870" cy="350757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21427" y="1935892"/>
            <a:ext cx="6928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Groupement d’audit du SDE 07 : 150 membres</a:t>
            </a:r>
          </a:p>
          <a:p>
            <a:endParaRPr lang="fr-FR" dirty="0"/>
          </a:p>
          <a:p>
            <a:r>
              <a:rPr lang="fr-FR" dirty="0" smtClean="0"/>
              <a:t>Accompagnement dans le cadre du Décret Eco Tertiaire</a:t>
            </a:r>
          </a:p>
          <a:p>
            <a:endParaRPr lang="fr-FR" dirty="0"/>
          </a:p>
          <a:p>
            <a:r>
              <a:rPr lang="fr-FR" dirty="0" smtClean="0"/>
              <a:t>Rappel obligation déclaration sur OPERAT des sites </a:t>
            </a:r>
            <a:r>
              <a:rPr lang="fr-FR" smtClean="0"/>
              <a:t>de plus de 1000 m²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96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/>
              <a:t>Des questions, des remarques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88704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215</Words>
  <Application>Microsoft Office PowerPoint</Application>
  <PresentationFormat>Grand écran</PresentationFormat>
  <Paragraphs>35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Achat Energie</vt:lpstr>
      <vt:lpstr> Stratégie Achat énergie : achat dynamique</vt:lpstr>
      <vt:lpstr>Stratégie Achat énergie : achat dynamique</vt:lpstr>
      <vt:lpstr>Stratégie Achat énergie : achat dynamique</vt:lpstr>
      <vt:lpstr>Evolution des prix de l’électricité </vt:lpstr>
      <vt:lpstr>Prise de position pour les lots :</vt:lpstr>
      <vt:lpstr>Les hypothèses de calcul pour une estimation</vt:lpstr>
      <vt:lpstr>Groupement d’audit énergétique </vt:lpstr>
      <vt:lpstr>Merci de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Mobilité – Transition énergétique</dc:title>
  <dc:creator>CARONNET Julien</dc:creator>
  <cp:lastModifiedBy>CARONNET Julien</cp:lastModifiedBy>
  <cp:revision>63</cp:revision>
  <dcterms:created xsi:type="dcterms:W3CDTF">2021-01-12T08:07:26Z</dcterms:created>
  <dcterms:modified xsi:type="dcterms:W3CDTF">2022-12-12T08:30:44Z</dcterms:modified>
</cp:coreProperties>
</file>